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5.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16.xml" ContentType="application/vnd.openxmlformats-officedocument.presentationml.slide+xml"/>
  <Override PartName="/ppt/slides/slide75.xml" ContentType="application/vnd.openxmlformats-officedocument.presentationml.slide+xml"/>
  <Override PartName="/ppt/slides/slide77.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76.xml" ContentType="application/vnd.openxmlformats-officedocument.presentationml.slide+xml"/>
  <Override PartName="/ppt/slides/slide112.xml" ContentType="application/vnd.openxmlformats-officedocument.presentationml.slide+xml"/>
  <Override PartName="/ppt/slides/slide99.xml" ContentType="application/vnd.openxmlformats-officedocument.presentationml.slide+xml"/>
  <Override PartName="/ppt/slides/slide113.xml" ContentType="application/vnd.openxmlformats-officedocument.presentationml.slide+xml"/>
  <Override PartName="/ppt/slides/slide97.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86.xml" ContentType="application/vnd.openxmlformats-officedocument.presentationml.slide+xml"/>
  <Override PartName="/ppt/slides/slide98.xml" ContentType="application/vnd.openxmlformats-officedocument.presentationml.slide+xml"/>
  <Override PartName="/ppt/slides/slide88.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87.xml" ContentType="application/vnd.openxmlformats-officedocument.presentationml.slide+xml"/>
  <Override PartName="/ppt/slides/slide91.xml" ContentType="application/vnd.openxmlformats-officedocument.presentationml.slide+xml"/>
  <Override PartName="/ppt/slides/slide89.xml" ContentType="application/vnd.openxmlformats-officedocument.presentationml.slide+xml"/>
  <Override PartName="/ppt/slides/slide92.xml" ContentType="application/vnd.openxmlformats-officedocument.presentationml.slide+xml"/>
  <Override PartName="/ppt/slides/slide90.xml" ContentType="application/vnd.openxmlformats-officedocument.presentationml.slide+xml"/>
  <Override PartName="/ppt/notesSlides/notesSlide99.xml" ContentType="application/vnd.openxmlformats-officedocument.presentationml.notesSlide+xml"/>
  <Override PartName="/ppt/slideMasters/slideMaster1.xml" ContentType="application/vnd.openxmlformats-officedocument.presentationml.slideMaster+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1.xml" ContentType="application/vnd.openxmlformats-officedocument.presentationml.notesSlide+xml"/>
  <Override PartName="/ppt/notesSlides/notesSlide97.xml" ContentType="application/vnd.openxmlformats-officedocument.presentationml.notesSlide+xml"/>
  <Override PartName="/ppt/notesSlides/notesSlide96.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8.xml" ContentType="application/vnd.openxmlformats-officedocument.presentationml.notesSlide+xml"/>
  <Override PartName="/ppt/notesSlides/notesSlide105.xml" ContentType="application/vnd.openxmlformats-officedocument.presentationml.notesSlide+xml"/>
  <Override PartName="/ppt/notesSlides/notesSlide107.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14.xml" ContentType="application/vnd.openxmlformats-officedocument.presentationml.notesSlide+xml"/>
  <Override PartName="/ppt/notesSlides/notesSlide113.xml" ContentType="application/vnd.openxmlformats-officedocument.presentationml.notesSlide+xml"/>
  <Override PartName="/ppt/notesSlides/notesSlide112.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06.xml" ContentType="application/vnd.openxmlformats-officedocument.presentationml.notesSlide+xml"/>
  <Override PartName="/ppt/notesSlides/notesSlide91.xml" ContentType="application/vnd.openxmlformats-officedocument.presentationml.notesSlide+xml"/>
  <Override PartName="/ppt/notesSlides/notesSlide100.xml" ContentType="application/vnd.openxmlformats-officedocument.presentationml.notesSlide+xml"/>
  <Override PartName="/ppt/notesSlides/notesSlide90.xml" ContentType="application/vnd.openxmlformats-officedocument.presentationml.notesSlide+xml"/>
  <Override PartName="/ppt/notesSlides/notesSlide81.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60.xml" ContentType="application/vnd.openxmlformats-officedocument.presentationml.notesSlide+xml"/>
  <Override PartName="/ppt/notesSlides/notesSlide47.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notesSlides/notesSlide78.xml" ContentType="application/vnd.openxmlformats-officedocument.presentationml.notesSlide+xml"/>
  <Override PartName="/ppt/notesSlides/notesSlide61.xml" ContentType="application/vnd.openxmlformats-officedocument.presentationml.notesSlide+xml"/>
  <Override PartName="/ppt/notesSlides/notesSlide79.xml" ContentType="application/vnd.openxmlformats-officedocument.presentationml.notesSlide+xml"/>
  <Override PartName="/ppt/notesSlides/notesSlide34.xml" ContentType="application/vnd.openxmlformats-officedocument.presentationml.notesSlide+xml"/>
  <Override PartName="/ppt/notesSlides/notesSlide59.xml" ContentType="application/vnd.openxmlformats-officedocument.presentationml.notesSlide+xml"/>
  <Override PartName="/ppt/notesSlides/notesSlide30.xml" ContentType="application/vnd.openxmlformats-officedocument.presentationml.notesSlide+xml"/>
  <Override PartName="/ppt/notesSlides/notesSlide48.xml" ContentType="application/vnd.openxmlformats-officedocument.presentationml.notesSlide+xml"/>
  <Override PartName="/ppt/notesSlides/notesSlide67.xml" ContentType="application/vnd.openxmlformats-officedocument.presentationml.notesSlide+xml"/>
  <Override PartName="/ppt/notesSlides/notesSlide57.xml" ContentType="application/vnd.openxmlformats-officedocument.presentationml.notesSlide+xml"/>
  <Override PartName="/ppt/notesSlides/notesSlide25.xml" ContentType="application/vnd.openxmlformats-officedocument.presentationml.notesSlide+xml"/>
  <Override PartName="/ppt/notesSlides/notesSlide50.xml" ContentType="application/vnd.openxmlformats-officedocument.presentationml.notesSlide+xml"/>
  <Override PartName="/ppt/notesSlides/notesSlide83.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9.xml" ContentType="application/vnd.openxmlformats-officedocument.presentationml.notesSlide+xml"/>
  <Override PartName="/ppt/notesSlides/notesSlide82.xml" ContentType="application/vnd.openxmlformats-officedocument.presentationml.notesSlide+xml"/>
  <Override PartName="/ppt/notesSlides/notesSlide58.xml" ContentType="application/vnd.openxmlformats-officedocument.presentationml.notesSlide+xml"/>
  <Override PartName="/ppt/notesSlides/notesSlide28.xml" ContentType="application/vnd.openxmlformats-officedocument.presentationml.notesSlide+xml"/>
  <Override PartName="/ppt/notesSlides/notesSlide77.xml" ContentType="application/vnd.openxmlformats-officedocument.presentationml.notesSlide+xml"/>
  <Override PartName="/ppt/notesSlides/notesSlide62.xml" ContentType="application/vnd.openxmlformats-officedocument.presentationml.notesSlide+xml"/>
  <Override PartName="/ppt/notesSlides/notesSlide76.xml" ContentType="application/vnd.openxmlformats-officedocument.presentationml.notesSlide+xml"/>
  <Override PartName="/ppt/notesSlides/notesSlide70.xml" ContentType="application/vnd.openxmlformats-officedocument.presentationml.notesSlide+xml"/>
  <Override PartName="/ppt/notesSlides/notesSlide38.xml" ContentType="application/vnd.openxmlformats-officedocument.presentationml.notesSlide+xml"/>
  <Override PartName="/ppt/notesSlides/notesSlide71.xml" ContentType="application/vnd.openxmlformats-officedocument.presentationml.notesSlide+xml"/>
  <Override PartName="/ppt/notesSlides/notesSlide43.xml" ContentType="application/vnd.openxmlformats-officedocument.presentationml.notesSlide+xml"/>
  <Override PartName="/ppt/notesSlides/notesSlide66.xml" ContentType="application/vnd.openxmlformats-officedocument.presentationml.notesSlide+xml"/>
  <Override PartName="/ppt/notesSlides/notesSlide39.xml" ContentType="application/vnd.openxmlformats-officedocument.presentationml.notesSlide+xml"/>
  <Override PartName="/ppt/notesSlides/notesSlide69.xml" ContentType="application/vnd.openxmlformats-officedocument.presentationml.notesSlide+xml"/>
  <Override PartName="/ppt/notesSlides/notesSlide41.xml" ContentType="application/vnd.openxmlformats-officedocument.presentationml.notesSlide+xml"/>
  <Override PartName="/ppt/notesSlides/notesSlide68.xml" ContentType="application/vnd.openxmlformats-officedocument.presentationml.notesSlide+xml"/>
  <Override PartName="/ppt/notesSlides/notesSlide42.xml" ContentType="application/vnd.openxmlformats-officedocument.presentationml.notesSlide+xml"/>
  <Override PartName="/ppt/notesSlides/notesSlide40.xml" ContentType="application/vnd.openxmlformats-officedocument.presentationml.notesSlide+xml"/>
  <Override PartName="/ppt/notesSlides/notesSlide65.xml" ContentType="application/vnd.openxmlformats-officedocument.presentationml.notesSlide+xml"/>
  <Override PartName="/ppt/notesSlides/notesSlide72.xml" ContentType="application/vnd.openxmlformats-officedocument.presentationml.notesSlide+xml"/>
  <Override PartName="/ppt/notesSlides/notesSlide37.xml" ContentType="application/vnd.openxmlformats-officedocument.presentationml.notesSlide+xml"/>
  <Override PartName="/ppt/notesSlides/notesSlide63.xml" ContentType="application/vnd.openxmlformats-officedocument.presentationml.notesSlide+xml"/>
  <Override PartName="/ppt/notesSlides/notesSlide75.xml" ContentType="application/vnd.openxmlformats-officedocument.presentationml.notesSlide+xml"/>
  <Override PartName="/ppt/notesSlides/notesSlide46.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5.xml" ContentType="application/vnd.openxmlformats-officedocument.presentationml.notesSlide+xml"/>
  <Override PartName="/ppt/notesSlides/notesSlide74.xml" ContentType="application/vnd.openxmlformats-officedocument.presentationml.notesSlide+xml"/>
  <Override PartName="/ppt/notesSlides/notesSlide64.xml" ContentType="application/vnd.openxmlformats-officedocument.presentationml.notesSlide+xml"/>
  <Override PartName="/ppt/notesSlides/notesSlide73.xml" ContentType="application/vnd.openxmlformats-officedocument.presentationml.notesSlide+xml"/>
  <Override PartName="/ppt/notesSlides/notesSlide44.xml" ContentType="application/vnd.openxmlformats-officedocument.presentationml.notesSlide+xml"/>
  <Override PartName="/ppt/notesSlides/notesSlide24.xml" ContentType="application/vnd.openxmlformats-officedocument.presentationml.notesSlide+xml"/>
  <Override PartName="/ppt/notesSlides/notesSlide49.xml" ContentType="application/vnd.openxmlformats-officedocument.presentationml.notesSlide+xml"/>
  <Override PartName="/ppt/notesSlides/notesSlide53.xml" ContentType="application/vnd.openxmlformats-officedocument.presentationml.notesSlide+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notesSlides/notesSlide87.xml" ContentType="application/vnd.openxmlformats-officedocument.presentationml.notesSlide+xml"/>
  <Override PartName="/ppt/slideLayouts/slideLayout12.xml" ContentType="application/vnd.openxmlformats-officedocument.presentationml.slideLayout+xml"/>
  <Override PartName="/ppt/notesSlides/notesSlide54.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84.xml" ContentType="application/vnd.openxmlformats-officedocument.presentationml.notesSlide+xml"/>
  <Override PartName="/ppt/notesSlides/notesSlide86.xml" ContentType="application/vnd.openxmlformats-officedocument.presentationml.notesSlide+xml"/>
  <Override PartName="/ppt/notesSlides/notesSlide3.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52.xml" ContentType="application/vnd.openxmlformats-officedocument.presentationml.notesSlide+xml"/>
  <Override PartName="/ppt/slideLayouts/slideLayout4.xml" ContentType="application/vnd.openxmlformats-officedocument.presentationml.slideLayout+xml"/>
  <Override PartName="/ppt/notesSlides/notesSlide89.xml" ContentType="application/vnd.openxmlformats-officedocument.presentationml.notesSlide+xml"/>
  <Override PartName="/ppt/slideLayouts/slideLayout5.xml" ContentType="application/vnd.openxmlformats-officedocument.presentationml.slideLayout+xml"/>
  <Override PartName="/ppt/notesSlides/notesSlide88.xml" ContentType="application/vnd.openxmlformats-officedocument.presentationml.notes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55.xml" ContentType="application/vnd.openxmlformats-officedocument.presentationml.notesSlide+xml"/>
  <Override PartName="/ppt/notesSlides/notesSlide21.xml" ContentType="application/vnd.openxmlformats-officedocument.presentationml.notesSlide+xml"/>
  <Override PartName="/ppt/notesSlides/notesSlide85.xml" ContentType="application/vnd.openxmlformats-officedocument.presentationml.notesSlide+xml"/>
  <Override PartName="/ppt/notesSlides/notesSlide23.xml" ContentType="application/vnd.openxmlformats-officedocument.presentationml.notesSlide+xml"/>
  <Override PartName="/ppt/notesSlides/notesSlide56.xml" ContentType="application/vnd.openxmlformats-officedocument.presentationml.notesSlide+xml"/>
  <Override PartName="/ppt/notesSlides/notesSlide22.xml" ContentType="application/vnd.openxmlformats-officedocument.presentationml.notesSlide+xml"/>
  <Override PartName="/ppt/notesSlides/notesSlide51.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notesSlides/notesSlide9.xml" ContentType="application/vnd.openxmlformats-officedocument.presentationml.notesSlide+xml"/>
  <Override PartName="/ppt/notesSlides/notesSlide14.xml" ContentType="application/vnd.openxmlformats-officedocument.presentationml.notesSlide+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ppt/tags/tag13.xml" ContentType="application/vnd.openxmlformats-officedocument.presentationml.tags+xml"/>
  <Override PartName="/ppt/tags/tag105.xml" ContentType="application/vnd.openxmlformats-officedocument.presentationml.tags+xml"/>
  <Override PartName="/ppt/tags/tag69.xml" ContentType="application/vnd.openxmlformats-officedocument.presentationml.tags+xml"/>
  <Override PartName="/ppt/tags/tag59.xml" ContentType="application/vnd.openxmlformats-officedocument.presentationml.tags+xml"/>
  <Override PartName="/ppt/tags/tag14.xml" ContentType="application/vnd.openxmlformats-officedocument.presentationml.tags+xml"/>
  <Override PartName="/ppt/tags/tag50.xml" ContentType="application/vnd.openxmlformats-officedocument.presentationml.tags+xml"/>
  <Override PartName="/ppt/tags/tag9.xml" ContentType="application/vnd.openxmlformats-officedocument.presentationml.tags+xml"/>
  <Override PartName="/ppt/tags/tag104.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49.xml" ContentType="application/vnd.openxmlformats-officedocument.presentationml.tags+xml"/>
  <Override PartName="/ppt/tags/tag15.xml" ContentType="application/vnd.openxmlformats-officedocument.presentationml.tags+xml"/>
  <Override PartName="/ppt/tags/tag61.xml" ContentType="application/vnd.openxmlformats-officedocument.presentationml.tags+xml"/>
  <Override PartName="/ppt/tags/tag20.xml" ContentType="application/vnd.openxmlformats-officedocument.presentationml.tags+xml"/>
  <Override PartName="/ppt/tags/tag108.xml" ContentType="application/vnd.openxmlformats-officedocument.presentationml.tags+xml"/>
  <Override PartName="/ppt/tags/tag21.xml" ContentType="application/vnd.openxmlformats-officedocument.presentationml.tags+xml"/>
  <Override PartName="/ppt/tags/tag62.xml" ContentType="application/vnd.openxmlformats-officedocument.presentationml.tags+xml"/>
  <Override PartName="/ppt/tags/tag19.xml" ContentType="application/vnd.openxmlformats-officedocument.presentationml.tags+xml"/>
  <Override PartName="/ppt/tags/tag107.xml" ContentType="application/vnd.openxmlformats-officedocument.presentationml.tags+xml"/>
  <Override PartName="/ppt/tags/tag18.xml" ContentType="application/vnd.openxmlformats-officedocument.presentationml.tags+xml"/>
  <Override PartName="/ppt/tags/tag106.xml" ContentType="application/vnd.openxmlformats-officedocument.presentationml.tags+xml"/>
  <Override PartName="/ppt/tags/tag16.xml" ContentType="application/vnd.openxmlformats-officedocument.presentationml.tags+xml"/>
  <Override PartName="/ppt/tags/tag51.xml" ContentType="application/vnd.openxmlformats-officedocument.presentationml.tags+xml"/>
  <Override PartName="/ppt/tags/tag17.xml" ContentType="application/vnd.openxmlformats-officedocument.presentationml.tags+xml"/>
  <Override PartName="/ppt/tags/tag60.xml" ContentType="application/vnd.openxmlformats-officedocument.presentationml.tags+xml"/>
  <Override PartName="/ppt/tags/tag58.xml" ContentType="application/vnd.openxmlformats-officedocument.presentationml.tags+xml"/>
  <Override PartName="/ppt/tags/tag87.xml" ContentType="application/vnd.openxmlformats-officedocument.presentationml.tags+xml"/>
  <Override PartName="/ppt/tags/tag97.xml" ContentType="application/vnd.openxmlformats-officedocument.presentationml.tags+xml"/>
  <Override PartName="/ppt/tags/tag56.xml" ContentType="application/vnd.openxmlformats-officedocument.presentationml.tags+xml"/>
  <Override PartName="/ppt/tags/tag98.xml" ContentType="application/vnd.openxmlformats-officedocument.presentationml.tags+xml"/>
  <Override PartName="/ppt/tags/tag89.xml" ContentType="application/vnd.openxmlformats-officedocument.presentationml.tags+xml"/>
  <Override PartName="/ppt/tags/tag99.xml" ContentType="application/vnd.openxmlformats-officedocument.presentationml.tags+xml"/>
  <Override PartName="/ppt/tags/tag90.xml" ContentType="application/vnd.openxmlformats-officedocument.presentationml.tags+xml"/>
  <Override PartName="/ppt/tags/tag96.xml" ContentType="application/vnd.openxmlformats-officedocument.presentationml.tags+xml"/>
  <Override PartName="/ppt/tags/tag95.xml" ContentType="application/vnd.openxmlformats-officedocument.presentationml.tags+xml"/>
  <Override PartName="/ppt/tags/tag93.xml" ContentType="application/vnd.openxmlformats-officedocument.presentationml.tags+xml"/>
  <Override PartName="/ppt/tags/tag91.xml" ContentType="application/vnd.openxmlformats-officedocument.presentationml.tags+xml"/>
  <Override PartName="/ppt/tags/tag53.xml" ContentType="application/vnd.openxmlformats-officedocument.presentationml.tags+xml"/>
  <Override PartName="/ppt/tags/tag94.xml" ContentType="application/vnd.openxmlformats-officedocument.presentationml.tags+xml"/>
  <Override PartName="/ppt/tags/tag55.xml" ContentType="application/vnd.openxmlformats-officedocument.presentationml.tags+xml"/>
  <Override PartName="/ppt/tags/tag57.xml" ContentType="application/vnd.openxmlformats-officedocument.presentationml.tags+xml"/>
  <Override PartName="/ppt/tags/tag100.xml" ContentType="application/vnd.openxmlformats-officedocument.presentationml.tags+xml"/>
  <Override PartName="/ppt/tags/tag88.xml" ContentType="application/vnd.openxmlformats-officedocument.presentationml.tags+xml"/>
  <Override PartName="/ppt/tags/tag5.xml" ContentType="application/vnd.openxmlformats-officedocument.presentationml.tags+xml"/>
  <Override PartName="/ppt/tags/tag48.xml" ContentType="application/vnd.openxmlformats-officedocument.presentationml.tags+xml"/>
  <Override PartName="/ppt/tags/tag6.xml" ContentType="application/vnd.openxmlformats-officedocument.presentationml.tags+xml"/>
  <Override PartName="/ppt/tags/tag103.xml" ContentType="application/vnd.openxmlformats-officedocument.presentationml.tags+xml"/>
  <Override PartName="/ppt/tags/tag7.xml" ContentType="application/vnd.openxmlformats-officedocument.presentationml.tags+xml"/>
  <Override PartName="/ppt/tags/tag102.xml" ContentType="application/vnd.openxmlformats-officedocument.presentationml.tags+xml"/>
  <Override PartName="/ppt/tags/tag4.xml" ContentType="application/vnd.openxmlformats-officedocument.presentationml.tags+xml"/>
  <Override PartName="/ppt/tags/tag92.xml" ContentType="application/vnd.openxmlformats-officedocument.presentationml.tags+xml"/>
  <Override PartName="/ppt/tags/tag52.xml" ContentType="application/vnd.openxmlformats-officedocument.presentationml.tags+xml"/>
  <Override PartName="/ppt/tags/tag10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8.xml" ContentType="application/vnd.openxmlformats-officedocument.presentationml.tags+xml"/>
  <Override PartName="/ppt/tags/tag23.xml" ContentType="application/vnd.openxmlformats-officedocument.presentationml.tags+xml"/>
  <Override PartName="/ppt/tags/tag109.xml" ContentType="application/vnd.openxmlformats-officedocument.presentationml.tags+xml"/>
  <Override PartName="/ppt/tags/tag78.xml" ContentType="application/vnd.openxmlformats-officedocument.presentationml.tags+xml"/>
  <Override PartName="/ppt/tags/tag36.xml" ContentType="application/vnd.openxmlformats-officedocument.presentationml.tags+xml"/>
  <Override PartName="/ppt/tags/tag77.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76.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33.xml" ContentType="application/vnd.openxmlformats-officedocument.presentationml.tags+xml"/>
  <Override PartName="/ppt/tags/tag82.xml" ContentType="application/vnd.openxmlformats-officedocument.presentationml.tags+xml"/>
  <Override PartName="/ppt/tags/tag34.xml" ContentType="application/vnd.openxmlformats-officedocument.presentationml.tags+xml"/>
  <Override PartName="/ppt/tags/tag46.xml" ContentType="application/vnd.openxmlformats-officedocument.presentationml.tags+xml"/>
  <Override PartName="/ppt/tags/tag35.xml" ContentType="application/vnd.openxmlformats-officedocument.presentationml.tags+xml"/>
  <Override PartName="/ppt/tags/tag37.xml" ContentType="application/vnd.openxmlformats-officedocument.presentationml.tags+xml"/>
  <Override PartName="/ppt/tags/tag45.xml" ContentType="application/vnd.openxmlformats-officedocument.presentationml.tags+xml"/>
  <Override PartName="/ppt/tags/tag44.xml" ContentType="application/vnd.openxmlformats-officedocument.presentationml.tags+xml"/>
  <Override PartName="/ppt/tags/tag71.xml" ContentType="application/vnd.openxmlformats-officedocument.presentationml.tags+xml"/>
  <Override PartName="/ppt/tags/tag40.xml" ContentType="application/vnd.openxmlformats-officedocument.presentationml.tags+xml"/>
  <Override PartName="/ppt/tags/tag68.xml" ContentType="application/vnd.openxmlformats-officedocument.presentationml.tags+xml"/>
  <Override PartName="/ppt/tags/tag41.xml" ContentType="application/vnd.openxmlformats-officedocument.presentationml.tags+xml"/>
  <Override PartName="/ppt/tags/tag70.xml" ContentType="application/vnd.openxmlformats-officedocument.presentationml.tags+xml"/>
  <Override PartName="/ppt/tags/tag72.xml" ContentType="application/vnd.openxmlformats-officedocument.presentationml.tags+xml"/>
  <Override PartName="/ppt/tags/tag39.xml" ContentType="application/vnd.openxmlformats-officedocument.presentationml.tags+xml"/>
  <Override PartName="/ppt/tags/tag43.xml" ContentType="application/vnd.openxmlformats-officedocument.presentationml.tags+xml"/>
  <Override PartName="/ppt/tags/tag75.xml" ContentType="application/vnd.openxmlformats-officedocument.presentationml.tags+xml"/>
  <Override PartName="/ppt/tags/tag74.xml" ContentType="application/vnd.openxmlformats-officedocument.presentationml.tags+xml"/>
  <Override PartName="/ppt/tags/tag38.xml" ContentType="application/vnd.openxmlformats-officedocument.presentationml.tags+xml"/>
  <Override PartName="/ppt/tags/tag67.xml" ContentType="application/vnd.openxmlformats-officedocument.presentationml.tags+xml"/>
  <Override PartName="/ppt/tags/tag73.xml" ContentType="application/vnd.openxmlformats-officedocument.presentationml.tags+xml"/>
  <Override PartName="/ppt/tags/tag1.xml" ContentType="application/vnd.openxmlformats-officedocument.presentationml.tags+xml"/>
  <Override PartName="/docProps/custom.xml" ContentType="application/vnd.openxmlformats-officedocument.custom-properties+xml"/>
  <Override PartName="/ppt/tags/tag32.xml" ContentType="application/vnd.openxmlformats-officedocument.presentationml.tags+xml"/>
  <Override PartName="/ppt/tags/tag113.xml" ContentType="application/vnd.openxmlformats-officedocument.presentationml.tags+xml"/>
  <Override PartName="/ppt/tags/tag85.xml" ContentType="application/vnd.openxmlformats-officedocument.presentationml.tags+xml"/>
  <Override PartName="/ppt/tags/tag26.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27.xml" ContentType="application/vnd.openxmlformats-officedocument.presentationml.tags+xml"/>
  <Override PartName="/ppt/tags/tag25.xml" ContentType="application/vnd.openxmlformats-officedocument.presentationml.tags+xml"/>
  <Override PartName="/ppt/tags/tag112.xml" ContentType="application/vnd.openxmlformats-officedocument.presentationml.tags+xml"/>
  <Override PartName="/ppt/tags/tag63.xml" ContentType="application/vnd.openxmlformats-officedocument.presentationml.tags+xml"/>
  <Override PartName="/ppt/tags/tag110.xml" ContentType="application/vnd.openxmlformats-officedocument.presentationml.tags+xml"/>
  <Override PartName="/ppt/tags/tag42.xml" ContentType="application/vnd.openxmlformats-officedocument.presentationml.tags+xml"/>
  <Override PartName="/ppt/tags/tag86.xml" ContentType="application/vnd.openxmlformats-officedocument.presentationml.tags+xml"/>
  <Override PartName="/ppt/tags/tag111.xml" ContentType="application/vnd.openxmlformats-officedocument.presentationml.tags+xml"/>
  <Override PartName="/ppt/tags/tag24.xml" ContentType="application/vnd.openxmlformats-officedocument.presentationml.tags+xml"/>
  <Override PartName="/ppt/tags/tag116.xml" ContentType="application/vnd.openxmlformats-officedocument.presentationml.tags+xml"/>
  <Override PartName="/ppt/tags/tag28.xml" ContentType="application/vnd.openxmlformats-officedocument.presentationml.tags+xml"/>
  <Override PartName="/ppt/tags/tag84.xml" ContentType="application/vnd.openxmlformats-officedocument.presentationml.tags+xml"/>
  <Override PartName="/ppt/tags/tag120.xml" ContentType="application/vnd.openxmlformats-officedocument.presentationml.tags+xml"/>
  <Override PartName="/ppt/tags/tag47.xml" ContentType="application/vnd.openxmlformats-officedocument.presentationml.tags+xml"/>
  <Override PartName="/ppt/tags/tag6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tags/tag31.xml" ContentType="application/vnd.openxmlformats-officedocument.presentationml.tags+xml"/>
  <Override PartName="/ppt/tags/tag83.xml" ContentType="application/vnd.openxmlformats-officedocument.presentationml.tags+xml"/>
  <Override PartName="/ppt/tags/tag119.xml" ContentType="application/vnd.openxmlformats-officedocument.presentationml.tags+xml"/>
  <Override PartName="/ppt/tags/tag117.xml" ContentType="application/vnd.openxmlformats-officedocument.presentationml.tags+xml"/>
  <Override PartName="/ppt/tags/tag29.xml" ContentType="application/vnd.openxmlformats-officedocument.presentationml.tags+xml"/>
  <Override PartName="/ppt/tags/tag54.xml" ContentType="application/vnd.openxmlformats-officedocument.presentationml.tags+xml"/>
  <Override PartName="/ppt/tags/tag118.xml" ContentType="application/vnd.openxmlformats-officedocument.presentationml.tags+xml"/>
  <Override PartName="/ppt/tags/tag30.xml" ContentType="application/vnd.openxmlformats-officedocument.presentationml.tags+xml"/>
  <Override PartName="/ppt/tags/tag22.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121"/>
  </p:notesMasterIdLst>
  <p:sldIdLst>
    <p:sldId id="513" r:id="rId2"/>
    <p:sldId id="730" r:id="rId3"/>
    <p:sldId id="747" r:id="rId4"/>
    <p:sldId id="880" r:id="rId5"/>
    <p:sldId id="763" r:id="rId6"/>
    <p:sldId id="834" r:id="rId7"/>
    <p:sldId id="960" r:id="rId8"/>
    <p:sldId id="961" r:id="rId9"/>
    <p:sldId id="735" r:id="rId10"/>
    <p:sldId id="736" r:id="rId11"/>
    <p:sldId id="750" r:id="rId12"/>
    <p:sldId id="1053" r:id="rId13"/>
    <p:sldId id="745" r:id="rId14"/>
    <p:sldId id="758" r:id="rId15"/>
    <p:sldId id="760" r:id="rId16"/>
    <p:sldId id="833" r:id="rId17"/>
    <p:sldId id="759" r:id="rId18"/>
    <p:sldId id="628" r:id="rId19"/>
    <p:sldId id="633" r:id="rId20"/>
    <p:sldId id="963" r:id="rId21"/>
    <p:sldId id="964" r:id="rId22"/>
    <p:sldId id="965" r:id="rId23"/>
    <p:sldId id="966" r:id="rId24"/>
    <p:sldId id="967" r:id="rId25"/>
    <p:sldId id="968" r:id="rId26"/>
    <p:sldId id="969" r:id="rId27"/>
    <p:sldId id="970" r:id="rId28"/>
    <p:sldId id="971" r:id="rId29"/>
    <p:sldId id="972" r:id="rId30"/>
    <p:sldId id="973" r:id="rId31"/>
    <p:sldId id="974" r:id="rId32"/>
    <p:sldId id="975" r:id="rId33"/>
    <p:sldId id="976" r:id="rId34"/>
    <p:sldId id="977" r:id="rId35"/>
    <p:sldId id="978" r:id="rId36"/>
    <p:sldId id="979" r:id="rId37"/>
    <p:sldId id="980" r:id="rId38"/>
    <p:sldId id="981" r:id="rId39"/>
    <p:sldId id="983" r:id="rId40"/>
    <p:sldId id="982" r:id="rId41"/>
    <p:sldId id="984" r:id="rId42"/>
    <p:sldId id="985" r:id="rId43"/>
    <p:sldId id="641" r:id="rId44"/>
    <p:sldId id="986" r:id="rId45"/>
    <p:sldId id="987" r:id="rId46"/>
    <p:sldId id="988" r:id="rId47"/>
    <p:sldId id="989" r:id="rId48"/>
    <p:sldId id="990" r:id="rId49"/>
    <p:sldId id="991" r:id="rId50"/>
    <p:sldId id="888" r:id="rId51"/>
    <p:sldId id="992" r:id="rId52"/>
    <p:sldId id="993" r:id="rId53"/>
    <p:sldId id="994" r:id="rId54"/>
    <p:sldId id="995" r:id="rId55"/>
    <p:sldId id="996" r:id="rId56"/>
    <p:sldId id="997" r:id="rId57"/>
    <p:sldId id="998" r:id="rId58"/>
    <p:sldId id="999" r:id="rId59"/>
    <p:sldId id="1000" r:id="rId60"/>
    <p:sldId id="1001" r:id="rId61"/>
    <p:sldId id="1002" r:id="rId62"/>
    <p:sldId id="1003" r:id="rId63"/>
    <p:sldId id="1004" r:id="rId64"/>
    <p:sldId id="1005" r:id="rId65"/>
    <p:sldId id="1006" r:id="rId66"/>
    <p:sldId id="1007" r:id="rId67"/>
    <p:sldId id="1008" r:id="rId68"/>
    <p:sldId id="1009" r:id="rId69"/>
    <p:sldId id="1010" r:id="rId70"/>
    <p:sldId id="1011" r:id="rId71"/>
    <p:sldId id="1012" r:id="rId72"/>
    <p:sldId id="1013" r:id="rId73"/>
    <p:sldId id="1014" r:id="rId74"/>
    <p:sldId id="1015" r:id="rId75"/>
    <p:sldId id="1016" r:id="rId76"/>
    <p:sldId id="1017" r:id="rId77"/>
    <p:sldId id="1018" r:id="rId78"/>
    <p:sldId id="1019" r:id="rId79"/>
    <p:sldId id="1020" r:id="rId80"/>
    <p:sldId id="1021" r:id="rId81"/>
    <p:sldId id="1022" r:id="rId82"/>
    <p:sldId id="1023" r:id="rId83"/>
    <p:sldId id="1024" r:id="rId84"/>
    <p:sldId id="1025" r:id="rId85"/>
    <p:sldId id="1026" r:id="rId86"/>
    <p:sldId id="1027" r:id="rId87"/>
    <p:sldId id="1028" r:id="rId88"/>
    <p:sldId id="1029" r:id="rId89"/>
    <p:sldId id="1030" r:id="rId90"/>
    <p:sldId id="1031" r:id="rId91"/>
    <p:sldId id="1032" r:id="rId92"/>
    <p:sldId id="1033" r:id="rId93"/>
    <p:sldId id="1034" r:id="rId94"/>
    <p:sldId id="645" r:id="rId95"/>
    <p:sldId id="1035" r:id="rId96"/>
    <p:sldId id="1036" r:id="rId97"/>
    <p:sldId id="1037" r:id="rId98"/>
    <p:sldId id="1038" r:id="rId99"/>
    <p:sldId id="1039" r:id="rId100"/>
    <p:sldId id="1040" r:id="rId101"/>
    <p:sldId id="1041" r:id="rId102"/>
    <p:sldId id="1042" r:id="rId103"/>
    <p:sldId id="1043" r:id="rId104"/>
    <p:sldId id="1044" r:id="rId105"/>
    <p:sldId id="1045" r:id="rId106"/>
    <p:sldId id="1051" r:id="rId107"/>
    <p:sldId id="1052" r:id="rId108"/>
    <p:sldId id="1046" r:id="rId109"/>
    <p:sldId id="1047" r:id="rId110"/>
    <p:sldId id="1048" r:id="rId111"/>
    <p:sldId id="771" r:id="rId112"/>
    <p:sldId id="765" r:id="rId113"/>
    <p:sldId id="766" r:id="rId114"/>
    <p:sldId id="773" r:id="rId115"/>
    <p:sldId id="876" r:id="rId116"/>
    <p:sldId id="877" r:id="rId117"/>
    <p:sldId id="878" r:id="rId118"/>
    <p:sldId id="1049" r:id="rId119"/>
    <p:sldId id="1050" r:id="rId120"/>
  </p:sldIdLst>
  <p:sldSz cx="9144000" cy="5143500" type="screen16x9"/>
  <p:notesSz cx="6858000" cy="9144000"/>
  <p:custDataLst>
    <p:tags r:id="rId122"/>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521415D9-36F7-43E2-AB2F-B90AF26B5E84}">
      <p14:sectionLst xmlns:p14="http://schemas.microsoft.com/office/powerpoint/2010/main">
        <p14:section name="Default Section" id="{18A4B6AD-7757-4DCF-AF88-5786D476B424}">
          <p14:sldIdLst>
            <p14:sldId id="513"/>
            <p14:sldId id="730"/>
            <p14:sldId id="747"/>
            <p14:sldId id="880"/>
            <p14:sldId id="763"/>
            <p14:sldId id="834"/>
            <p14:sldId id="960"/>
            <p14:sldId id="961"/>
            <p14:sldId id="735"/>
            <p14:sldId id="736"/>
            <p14:sldId id="750"/>
            <p14:sldId id="1053"/>
            <p14:sldId id="745"/>
            <p14:sldId id="758"/>
            <p14:sldId id="760"/>
            <p14:sldId id="833"/>
            <p14:sldId id="759"/>
            <p14:sldId id="628"/>
            <p14:sldId id="633"/>
            <p14:sldId id="963"/>
            <p14:sldId id="964"/>
            <p14:sldId id="965"/>
            <p14:sldId id="966"/>
            <p14:sldId id="967"/>
            <p14:sldId id="968"/>
            <p14:sldId id="969"/>
            <p14:sldId id="970"/>
            <p14:sldId id="971"/>
            <p14:sldId id="972"/>
            <p14:sldId id="973"/>
            <p14:sldId id="974"/>
            <p14:sldId id="975"/>
            <p14:sldId id="976"/>
            <p14:sldId id="977"/>
            <p14:sldId id="978"/>
            <p14:sldId id="979"/>
            <p14:sldId id="980"/>
            <p14:sldId id="981"/>
            <p14:sldId id="983"/>
            <p14:sldId id="982"/>
            <p14:sldId id="984"/>
            <p14:sldId id="985"/>
            <p14:sldId id="641"/>
            <p14:sldId id="986"/>
            <p14:sldId id="987"/>
            <p14:sldId id="988"/>
            <p14:sldId id="989"/>
            <p14:sldId id="990"/>
            <p14:sldId id="991"/>
            <p14:sldId id="888"/>
            <p14:sldId id="992"/>
            <p14:sldId id="993"/>
            <p14:sldId id="994"/>
            <p14:sldId id="995"/>
            <p14:sldId id="996"/>
            <p14:sldId id="997"/>
            <p14:sldId id="998"/>
            <p14:sldId id="999"/>
            <p14:sldId id="1000"/>
            <p14:sldId id="1001"/>
            <p14:sldId id="1002"/>
            <p14:sldId id="1003"/>
            <p14:sldId id="1004"/>
            <p14:sldId id="1005"/>
            <p14:sldId id="1006"/>
            <p14:sldId id="1007"/>
            <p14:sldId id="1008"/>
            <p14:sldId id="1009"/>
            <p14:sldId id="1010"/>
            <p14:sldId id="1011"/>
            <p14:sldId id="1012"/>
            <p14:sldId id="1013"/>
            <p14:sldId id="1014"/>
            <p14:sldId id="1015"/>
            <p14:sldId id="1016"/>
            <p14:sldId id="1017"/>
            <p14:sldId id="1018"/>
            <p14:sldId id="1019"/>
            <p14:sldId id="1020"/>
            <p14:sldId id="1021"/>
            <p14:sldId id="1022"/>
            <p14:sldId id="1023"/>
            <p14:sldId id="1024"/>
            <p14:sldId id="1025"/>
            <p14:sldId id="1026"/>
            <p14:sldId id="1027"/>
            <p14:sldId id="1028"/>
            <p14:sldId id="1029"/>
            <p14:sldId id="1030"/>
            <p14:sldId id="1031"/>
            <p14:sldId id="1032"/>
            <p14:sldId id="1033"/>
            <p14:sldId id="1034"/>
            <p14:sldId id="645"/>
            <p14:sldId id="1035"/>
            <p14:sldId id="1036"/>
            <p14:sldId id="1037"/>
            <p14:sldId id="1038"/>
            <p14:sldId id="1039"/>
            <p14:sldId id="1040"/>
            <p14:sldId id="1041"/>
            <p14:sldId id="1042"/>
            <p14:sldId id="1043"/>
            <p14:sldId id="1044"/>
            <p14:sldId id="1045"/>
            <p14:sldId id="1051"/>
            <p14:sldId id="1052"/>
            <p14:sldId id="1046"/>
            <p14:sldId id="1047"/>
            <p14:sldId id="1048"/>
            <p14:sldId id="771"/>
            <p14:sldId id="765"/>
            <p14:sldId id="766"/>
            <p14:sldId id="773"/>
            <p14:sldId id="876"/>
            <p14:sldId id="877"/>
            <p14:sldId id="878"/>
            <p14:sldId id="1049"/>
            <p14:sldId id="1050"/>
          </p14:sldIdLst>
        </p14:section>
      </p14:sectionLst>
    </p:ex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E8C3"/>
    <a:srgbClr val="AFDFFB"/>
    <a:srgbClr val="000000"/>
    <a:srgbClr val="B381D9"/>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41" autoAdjust="0"/>
    <p:restoredTop sz="79374" autoAdjust="0"/>
  </p:normalViewPr>
  <p:slideViewPr>
    <p:cSldViewPr snapToGrid="0" showGuides="1">
      <p:cViewPr varScale="1">
        <p:scale>
          <a:sx n="71" d="100"/>
          <a:sy n="71" d="100"/>
        </p:scale>
        <p:origin x="1192" y="48"/>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128" Type="http://schemas.openxmlformats.org/officeDocument/2006/relationships/customXml" Target="../customXml/item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129" Type="http://schemas.openxmlformats.org/officeDocument/2006/relationships/customXml" Target="../customXml/item2.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customXml" Target="../customXml/item3.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7/23/2019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IT Essentials</a:t>
            </a:r>
            <a:r>
              <a:rPr lang="en-US" b="0" baseline="0" dirty="0"/>
              <a:t> v7.0</a:t>
            </a:r>
            <a:endParaRPr lang="en-US" b="0" dirty="0"/>
          </a:p>
          <a:p>
            <a:pPr>
              <a:buFontTx/>
              <a:buNone/>
            </a:pPr>
            <a:r>
              <a:rPr lang="en-US" sz="1200" b="0" dirty="0"/>
              <a:t>Chapter 7: Laptops and Other Mobile Devices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5605797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7.7 – Basic Troubleshooting Process for Laptops and other Mobile Devices</a:t>
            </a:r>
            <a:endParaRPr lang="en-GB" b="0" dirty="0"/>
          </a:p>
          <a:p>
            <a:pPr>
              <a:lnSpc>
                <a:spcPct val="80000"/>
              </a:lnSpc>
              <a:buFontTx/>
              <a:buNone/>
            </a:pPr>
            <a:r>
              <a:rPr lang="en-US" dirty="0">
                <a:latin typeface="Arial" charset="0"/>
              </a:rPr>
              <a:t>7.7.1 – Six Steps of Troubleshooting Laptops and Other Mobile Devices</a:t>
            </a:r>
          </a:p>
          <a:p>
            <a:pPr>
              <a:lnSpc>
                <a:spcPct val="80000"/>
              </a:lnSpc>
              <a:buFontTx/>
              <a:buNone/>
            </a:pPr>
            <a:r>
              <a:rPr lang="en-US" dirty="0">
                <a:latin typeface="Arial" charset="0"/>
              </a:rPr>
              <a:t>7.7.1.3 – Establish a Theory of Probable Cause</a:t>
            </a:r>
          </a:p>
        </p:txBody>
      </p:sp>
      <p:sp>
        <p:nvSpPr>
          <p:cNvPr id="4" name="Slide Number Placeholder 3"/>
          <p:cNvSpPr>
            <a:spLocks noGrp="1"/>
          </p:cNvSpPr>
          <p:nvPr>
            <p:ph type="sldNum" sz="quarter" idx="10"/>
          </p:nvPr>
        </p:nvSpPr>
        <p:spPr/>
        <p:txBody>
          <a:bodyPr/>
          <a:lstStyle/>
          <a:p>
            <a:fld id="{5641018C-6CAF-B84E-B92C-ECB119457FBA}" type="slidenum">
              <a:rPr lang="en-US" smtClean="0"/>
              <a:t>100</a:t>
            </a:fld>
            <a:endParaRPr lang="en-US" dirty="0"/>
          </a:p>
        </p:txBody>
      </p:sp>
    </p:spTree>
    <p:extLst>
      <p:ext uri="{BB962C8B-B14F-4D97-AF65-F5344CB8AC3E}">
        <p14:creationId xmlns:p14="http://schemas.microsoft.com/office/powerpoint/2010/main" val="10031424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7.7 – Basic Troubleshooting Process for Laptops and other Mobile Devices</a:t>
            </a:r>
            <a:endParaRPr lang="en-GB" b="0" dirty="0"/>
          </a:p>
          <a:p>
            <a:pPr>
              <a:lnSpc>
                <a:spcPct val="80000"/>
              </a:lnSpc>
              <a:buFontTx/>
              <a:buNone/>
            </a:pPr>
            <a:r>
              <a:rPr lang="en-US" dirty="0">
                <a:latin typeface="Arial" charset="0"/>
              </a:rPr>
              <a:t>7.7.1 – Six Steps of Troubleshooting Laptops and Other Mobile Devices</a:t>
            </a:r>
          </a:p>
          <a:p>
            <a:pPr>
              <a:lnSpc>
                <a:spcPct val="80000"/>
              </a:lnSpc>
              <a:buFontTx/>
              <a:buNone/>
            </a:pPr>
            <a:r>
              <a:rPr lang="en-US" dirty="0">
                <a:latin typeface="Arial" charset="0"/>
              </a:rPr>
              <a:t>7.7.1.4 – Test the Theory to Determine Cause</a:t>
            </a:r>
          </a:p>
        </p:txBody>
      </p:sp>
      <p:sp>
        <p:nvSpPr>
          <p:cNvPr id="4" name="Slide Number Placeholder 3"/>
          <p:cNvSpPr>
            <a:spLocks noGrp="1"/>
          </p:cNvSpPr>
          <p:nvPr>
            <p:ph type="sldNum" sz="quarter" idx="10"/>
          </p:nvPr>
        </p:nvSpPr>
        <p:spPr/>
        <p:txBody>
          <a:bodyPr/>
          <a:lstStyle/>
          <a:p>
            <a:fld id="{5641018C-6CAF-B84E-B92C-ECB119457FBA}" type="slidenum">
              <a:rPr lang="en-US" smtClean="0"/>
              <a:t>101</a:t>
            </a:fld>
            <a:endParaRPr lang="en-US" dirty="0"/>
          </a:p>
        </p:txBody>
      </p:sp>
    </p:spTree>
    <p:extLst>
      <p:ext uri="{BB962C8B-B14F-4D97-AF65-F5344CB8AC3E}">
        <p14:creationId xmlns:p14="http://schemas.microsoft.com/office/powerpoint/2010/main" val="270398032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7.7 – Basic Troubleshooting Process for Laptops and other Mobile Devices</a:t>
            </a:r>
            <a:endParaRPr lang="en-GB" b="0" dirty="0"/>
          </a:p>
          <a:p>
            <a:pPr>
              <a:lnSpc>
                <a:spcPct val="80000"/>
              </a:lnSpc>
              <a:buFontTx/>
              <a:buNone/>
            </a:pPr>
            <a:r>
              <a:rPr lang="en-US" dirty="0">
                <a:latin typeface="Arial" charset="0"/>
              </a:rPr>
              <a:t>7.7.1 – Six Steps of Troubleshooting Laptops and Other Mobile Devices</a:t>
            </a:r>
          </a:p>
          <a:p>
            <a:pPr>
              <a:lnSpc>
                <a:spcPct val="80000"/>
              </a:lnSpc>
              <a:buFontTx/>
              <a:buNone/>
            </a:pPr>
            <a:r>
              <a:rPr lang="en-US" dirty="0">
                <a:latin typeface="Arial" charset="0"/>
              </a:rPr>
              <a:t>7.7.1.5 – Establish a Plan of Action to Resolve the Problem and Implement the Solution</a:t>
            </a:r>
          </a:p>
        </p:txBody>
      </p:sp>
      <p:sp>
        <p:nvSpPr>
          <p:cNvPr id="4" name="Slide Number Placeholder 3"/>
          <p:cNvSpPr>
            <a:spLocks noGrp="1"/>
          </p:cNvSpPr>
          <p:nvPr>
            <p:ph type="sldNum" sz="quarter" idx="10"/>
          </p:nvPr>
        </p:nvSpPr>
        <p:spPr/>
        <p:txBody>
          <a:bodyPr/>
          <a:lstStyle/>
          <a:p>
            <a:fld id="{5641018C-6CAF-B84E-B92C-ECB119457FBA}" type="slidenum">
              <a:rPr lang="en-US" smtClean="0"/>
              <a:t>102</a:t>
            </a:fld>
            <a:endParaRPr lang="en-US" dirty="0"/>
          </a:p>
        </p:txBody>
      </p:sp>
    </p:spTree>
    <p:extLst>
      <p:ext uri="{BB962C8B-B14F-4D97-AF65-F5344CB8AC3E}">
        <p14:creationId xmlns:p14="http://schemas.microsoft.com/office/powerpoint/2010/main" val="3030883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7.7 – Basic Troubleshooting Process for Laptops and other Mobile Devices</a:t>
            </a:r>
            <a:endParaRPr lang="en-GB" b="0" dirty="0"/>
          </a:p>
          <a:p>
            <a:pPr>
              <a:lnSpc>
                <a:spcPct val="80000"/>
              </a:lnSpc>
              <a:buFontTx/>
              <a:buNone/>
            </a:pPr>
            <a:r>
              <a:rPr lang="en-US" dirty="0">
                <a:latin typeface="Arial" charset="0"/>
              </a:rPr>
              <a:t>7.7.1 – Six Steps of Troubleshooting Laptops and Other Mobile Devices</a:t>
            </a:r>
          </a:p>
          <a:p>
            <a:pPr>
              <a:lnSpc>
                <a:spcPct val="80000"/>
              </a:lnSpc>
              <a:buFontTx/>
              <a:buNone/>
            </a:pPr>
            <a:r>
              <a:rPr lang="en-US" dirty="0">
                <a:latin typeface="Arial" charset="0"/>
              </a:rPr>
              <a:t>7.7.1.6 – Verify Full System Functionality and if Applicable Implement Preventive Measures</a:t>
            </a:r>
          </a:p>
        </p:txBody>
      </p:sp>
      <p:sp>
        <p:nvSpPr>
          <p:cNvPr id="4" name="Slide Number Placeholder 3"/>
          <p:cNvSpPr>
            <a:spLocks noGrp="1"/>
          </p:cNvSpPr>
          <p:nvPr>
            <p:ph type="sldNum" sz="quarter" idx="10"/>
          </p:nvPr>
        </p:nvSpPr>
        <p:spPr/>
        <p:txBody>
          <a:bodyPr/>
          <a:lstStyle/>
          <a:p>
            <a:fld id="{5641018C-6CAF-B84E-B92C-ECB119457FBA}" type="slidenum">
              <a:rPr lang="en-US" smtClean="0"/>
              <a:t>103</a:t>
            </a:fld>
            <a:endParaRPr lang="en-US" dirty="0"/>
          </a:p>
        </p:txBody>
      </p:sp>
    </p:spTree>
    <p:extLst>
      <p:ext uri="{BB962C8B-B14F-4D97-AF65-F5344CB8AC3E}">
        <p14:creationId xmlns:p14="http://schemas.microsoft.com/office/powerpoint/2010/main" val="406863104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7.7 – Basic Troubleshooting Process for Laptops and other Mobile Devices</a:t>
            </a:r>
            <a:endParaRPr lang="en-GB" b="0" dirty="0"/>
          </a:p>
          <a:p>
            <a:pPr>
              <a:lnSpc>
                <a:spcPct val="80000"/>
              </a:lnSpc>
              <a:buFontTx/>
              <a:buNone/>
            </a:pPr>
            <a:r>
              <a:rPr lang="en-US" dirty="0">
                <a:latin typeface="Arial" charset="0"/>
              </a:rPr>
              <a:t>7.7.1 – Six Steps of Troubleshooting Laptops and Other Mobile Devices</a:t>
            </a:r>
          </a:p>
          <a:p>
            <a:pPr>
              <a:lnSpc>
                <a:spcPct val="80000"/>
              </a:lnSpc>
              <a:buFontTx/>
              <a:buNone/>
            </a:pPr>
            <a:r>
              <a:rPr lang="en-US" dirty="0">
                <a:latin typeface="Arial" charset="0"/>
              </a:rPr>
              <a:t>7.7.1.7 – Document Findings, Actions, and Outcomes</a:t>
            </a:r>
          </a:p>
        </p:txBody>
      </p:sp>
      <p:sp>
        <p:nvSpPr>
          <p:cNvPr id="4" name="Slide Number Placeholder 3"/>
          <p:cNvSpPr>
            <a:spLocks noGrp="1"/>
          </p:cNvSpPr>
          <p:nvPr>
            <p:ph type="sldNum" sz="quarter" idx="10"/>
          </p:nvPr>
        </p:nvSpPr>
        <p:spPr/>
        <p:txBody>
          <a:bodyPr/>
          <a:lstStyle/>
          <a:p>
            <a:fld id="{5641018C-6CAF-B84E-B92C-ECB119457FBA}" type="slidenum">
              <a:rPr lang="en-US" smtClean="0"/>
              <a:t>104</a:t>
            </a:fld>
            <a:endParaRPr lang="en-US" dirty="0"/>
          </a:p>
        </p:txBody>
      </p:sp>
    </p:spTree>
    <p:extLst>
      <p:ext uri="{BB962C8B-B14F-4D97-AF65-F5344CB8AC3E}">
        <p14:creationId xmlns:p14="http://schemas.microsoft.com/office/powerpoint/2010/main" val="1863004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7.7 – Basic Troubleshooting Process for Laptops and other Mobile Devices</a:t>
            </a:r>
            <a:endParaRPr lang="en-GB" b="0" dirty="0"/>
          </a:p>
          <a:p>
            <a:pPr>
              <a:lnSpc>
                <a:spcPct val="80000"/>
              </a:lnSpc>
              <a:buFontTx/>
              <a:buNone/>
            </a:pPr>
            <a:r>
              <a:rPr lang="en-US" dirty="0">
                <a:latin typeface="Arial" charset="0"/>
              </a:rPr>
              <a:t>7.7.2 – Common Problems and Solutions for Laptops and other Mobile Devices</a:t>
            </a:r>
          </a:p>
          <a:p>
            <a:pPr>
              <a:lnSpc>
                <a:spcPct val="80000"/>
              </a:lnSpc>
              <a:buFontTx/>
              <a:buNone/>
            </a:pPr>
            <a:r>
              <a:rPr lang="en-US" dirty="0">
                <a:latin typeface="Arial" charset="0"/>
              </a:rPr>
              <a:t>7.7.2.1 – Identify Common Problems and Solutions</a:t>
            </a:r>
          </a:p>
          <a:p>
            <a:pPr>
              <a:lnSpc>
                <a:spcPct val="80000"/>
              </a:lnSpc>
              <a:buFontTx/>
              <a:buNone/>
            </a:pPr>
            <a:endParaRPr lang="en-US"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105</a:t>
            </a:fld>
            <a:endParaRPr lang="en-US" dirty="0"/>
          </a:p>
        </p:txBody>
      </p:sp>
    </p:spTree>
    <p:extLst>
      <p:ext uri="{BB962C8B-B14F-4D97-AF65-F5344CB8AC3E}">
        <p14:creationId xmlns:p14="http://schemas.microsoft.com/office/powerpoint/2010/main" val="34295801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7.7 – Basic Troubleshooting Process for Laptops and other Mobile Devices</a:t>
            </a:r>
            <a:endParaRPr lang="en-GB" b="0" dirty="0"/>
          </a:p>
          <a:p>
            <a:pPr>
              <a:lnSpc>
                <a:spcPct val="80000"/>
              </a:lnSpc>
              <a:buFontTx/>
              <a:buNone/>
            </a:pPr>
            <a:r>
              <a:rPr lang="en-US" dirty="0">
                <a:latin typeface="Arial" charset="0"/>
              </a:rPr>
              <a:t>7.7.2 – Common Problems and Solutions for Laptops and Other Mobile Devices</a:t>
            </a:r>
          </a:p>
          <a:p>
            <a:pPr>
              <a:lnSpc>
                <a:spcPct val="80000"/>
              </a:lnSpc>
              <a:buFontTx/>
              <a:buNone/>
            </a:pPr>
            <a:r>
              <a:rPr lang="en-US" dirty="0">
                <a:latin typeface="Arial" charset="0"/>
              </a:rPr>
              <a:t>7.7.2.2 – Common Problems and Solutions for Laptops </a:t>
            </a:r>
          </a:p>
        </p:txBody>
      </p:sp>
      <p:sp>
        <p:nvSpPr>
          <p:cNvPr id="4" name="Slide Number Placeholder 3"/>
          <p:cNvSpPr>
            <a:spLocks noGrp="1"/>
          </p:cNvSpPr>
          <p:nvPr>
            <p:ph type="sldNum" sz="quarter" idx="10"/>
          </p:nvPr>
        </p:nvSpPr>
        <p:spPr/>
        <p:txBody>
          <a:bodyPr/>
          <a:lstStyle/>
          <a:p>
            <a:fld id="{5641018C-6CAF-B84E-B92C-ECB119457FBA}" type="slidenum">
              <a:rPr lang="en-US" smtClean="0"/>
              <a:t>106</a:t>
            </a:fld>
            <a:endParaRPr lang="en-US" dirty="0"/>
          </a:p>
        </p:txBody>
      </p:sp>
    </p:spTree>
    <p:extLst>
      <p:ext uri="{BB962C8B-B14F-4D97-AF65-F5344CB8AC3E}">
        <p14:creationId xmlns:p14="http://schemas.microsoft.com/office/powerpoint/2010/main" val="176825902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7.7 – Basic Troubleshooting Process for Laptops and other Mobile Devices</a:t>
            </a:r>
            <a:endParaRPr lang="en-GB" b="0" dirty="0"/>
          </a:p>
          <a:p>
            <a:pPr>
              <a:lnSpc>
                <a:spcPct val="80000"/>
              </a:lnSpc>
              <a:buFontTx/>
              <a:buNone/>
            </a:pPr>
            <a:r>
              <a:rPr lang="en-US" dirty="0">
                <a:latin typeface="Arial" charset="0"/>
              </a:rPr>
              <a:t>7.7.2 – Common Problems and Solutions for Laptops and Other Mobile Devices</a:t>
            </a:r>
          </a:p>
          <a:p>
            <a:pPr>
              <a:lnSpc>
                <a:spcPct val="80000"/>
              </a:lnSpc>
              <a:buFontTx/>
              <a:buNone/>
            </a:pPr>
            <a:r>
              <a:rPr lang="en-US" dirty="0">
                <a:latin typeface="Arial" charset="0"/>
              </a:rPr>
              <a:t>7.7.2.3 – Common Problems and Solutions for Other Mobile Devices </a:t>
            </a:r>
          </a:p>
        </p:txBody>
      </p:sp>
      <p:sp>
        <p:nvSpPr>
          <p:cNvPr id="4" name="Slide Number Placeholder 3"/>
          <p:cNvSpPr>
            <a:spLocks noGrp="1"/>
          </p:cNvSpPr>
          <p:nvPr>
            <p:ph type="sldNum" sz="quarter" idx="10"/>
          </p:nvPr>
        </p:nvSpPr>
        <p:spPr/>
        <p:txBody>
          <a:bodyPr/>
          <a:lstStyle/>
          <a:p>
            <a:fld id="{5641018C-6CAF-B84E-B92C-ECB119457FBA}" type="slidenum">
              <a:rPr lang="en-US" smtClean="0"/>
              <a:t>107</a:t>
            </a:fld>
            <a:endParaRPr lang="en-US" dirty="0"/>
          </a:p>
        </p:txBody>
      </p:sp>
    </p:spTree>
    <p:extLst>
      <p:ext uri="{BB962C8B-B14F-4D97-AF65-F5344CB8AC3E}">
        <p14:creationId xmlns:p14="http://schemas.microsoft.com/office/powerpoint/2010/main" val="85123618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7.7 – Basic Troubleshooting Process for Laptops and other Mobile Devices</a:t>
            </a:r>
            <a:endParaRPr lang="en-GB" b="0" dirty="0"/>
          </a:p>
          <a:p>
            <a:pPr>
              <a:lnSpc>
                <a:spcPct val="80000"/>
              </a:lnSpc>
              <a:buFontTx/>
              <a:buNone/>
            </a:pPr>
            <a:r>
              <a:rPr lang="en-US" dirty="0">
                <a:latin typeface="Arial" charset="0"/>
              </a:rPr>
              <a:t>7.7.2 – Common Problems and Solutions for Laptops and other Mobile Devices</a:t>
            </a:r>
          </a:p>
          <a:p>
            <a:pPr>
              <a:lnSpc>
                <a:spcPct val="80000"/>
              </a:lnSpc>
              <a:buFontTx/>
              <a:buNone/>
            </a:pPr>
            <a:r>
              <a:rPr lang="en-US" dirty="0">
                <a:latin typeface="Arial" charset="0"/>
              </a:rPr>
              <a:t>7.7.2.4 – Lab – Research Laptop Problems</a:t>
            </a:r>
          </a:p>
        </p:txBody>
      </p:sp>
      <p:sp>
        <p:nvSpPr>
          <p:cNvPr id="4" name="Slide Number Placeholder 3"/>
          <p:cNvSpPr>
            <a:spLocks noGrp="1"/>
          </p:cNvSpPr>
          <p:nvPr>
            <p:ph type="sldNum" sz="quarter" idx="10"/>
          </p:nvPr>
        </p:nvSpPr>
        <p:spPr/>
        <p:txBody>
          <a:bodyPr/>
          <a:lstStyle/>
          <a:p>
            <a:fld id="{5641018C-6CAF-B84E-B92C-ECB119457FBA}" type="slidenum">
              <a:rPr lang="en-US" smtClean="0"/>
              <a:t>108</a:t>
            </a:fld>
            <a:endParaRPr lang="en-US" dirty="0"/>
          </a:p>
        </p:txBody>
      </p:sp>
    </p:spTree>
    <p:extLst>
      <p:ext uri="{BB962C8B-B14F-4D97-AF65-F5344CB8AC3E}">
        <p14:creationId xmlns:p14="http://schemas.microsoft.com/office/powerpoint/2010/main" val="354813200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7.7 – Basic Troubleshooting Process for Laptops and other Mobile Devices</a:t>
            </a:r>
            <a:endParaRPr lang="en-GB" b="0" dirty="0"/>
          </a:p>
          <a:p>
            <a:pPr>
              <a:lnSpc>
                <a:spcPct val="80000"/>
              </a:lnSpc>
              <a:buFontTx/>
              <a:buNone/>
            </a:pPr>
            <a:r>
              <a:rPr lang="en-US" dirty="0">
                <a:latin typeface="Arial" charset="0"/>
              </a:rPr>
              <a:t>7.7.2 – Common Problems and Solutions for Laptops and other Mobile Devices</a:t>
            </a:r>
          </a:p>
          <a:p>
            <a:pPr>
              <a:lnSpc>
                <a:spcPct val="80000"/>
              </a:lnSpc>
              <a:buFontTx/>
              <a:buNone/>
            </a:pPr>
            <a:r>
              <a:rPr lang="en-US" dirty="0">
                <a:latin typeface="Arial" charset="0"/>
              </a:rPr>
              <a:t>7.7.2.5 – Lab – Gather Information from the Customer</a:t>
            </a:r>
          </a:p>
        </p:txBody>
      </p:sp>
      <p:sp>
        <p:nvSpPr>
          <p:cNvPr id="4" name="Slide Number Placeholder 3"/>
          <p:cNvSpPr>
            <a:spLocks noGrp="1"/>
          </p:cNvSpPr>
          <p:nvPr>
            <p:ph type="sldNum" sz="quarter" idx="10"/>
          </p:nvPr>
        </p:nvSpPr>
        <p:spPr/>
        <p:txBody>
          <a:bodyPr/>
          <a:lstStyle/>
          <a:p>
            <a:fld id="{5641018C-6CAF-B84E-B92C-ECB119457FBA}" type="slidenum">
              <a:rPr lang="en-US" smtClean="0"/>
              <a:t>109</a:t>
            </a:fld>
            <a:endParaRPr lang="en-US" dirty="0"/>
          </a:p>
        </p:txBody>
      </p:sp>
    </p:spTree>
    <p:extLst>
      <p:ext uri="{BB962C8B-B14F-4D97-AF65-F5344CB8AC3E}">
        <p14:creationId xmlns:p14="http://schemas.microsoft.com/office/powerpoint/2010/main" val="3298654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11</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5245468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7.7 – Basic Troubleshooting Process for Laptops and other Mobile Devices</a:t>
            </a:r>
            <a:endParaRPr lang="en-GB" b="0" dirty="0"/>
          </a:p>
          <a:p>
            <a:pPr>
              <a:lnSpc>
                <a:spcPct val="80000"/>
              </a:lnSpc>
              <a:buFontTx/>
              <a:buNone/>
            </a:pPr>
            <a:r>
              <a:rPr lang="en-US" dirty="0">
                <a:latin typeface="Arial" charset="0"/>
              </a:rPr>
              <a:t>7.7.2 – Common Problems and Solutions for Laptops and other Mobile Devices</a:t>
            </a:r>
          </a:p>
          <a:p>
            <a:pPr>
              <a:lnSpc>
                <a:spcPct val="80000"/>
              </a:lnSpc>
              <a:buFontTx/>
              <a:buNone/>
            </a:pPr>
            <a:r>
              <a:rPr lang="en-US" dirty="0">
                <a:latin typeface="Arial" charset="0"/>
              </a:rPr>
              <a:t>7.7.2.6 – Lab – Investigate Support Websites</a:t>
            </a:r>
          </a:p>
        </p:txBody>
      </p:sp>
      <p:sp>
        <p:nvSpPr>
          <p:cNvPr id="4" name="Slide Number Placeholder 3"/>
          <p:cNvSpPr>
            <a:spLocks noGrp="1"/>
          </p:cNvSpPr>
          <p:nvPr>
            <p:ph type="sldNum" sz="quarter" idx="10"/>
          </p:nvPr>
        </p:nvSpPr>
        <p:spPr/>
        <p:txBody>
          <a:bodyPr/>
          <a:lstStyle/>
          <a:p>
            <a:fld id="{5641018C-6CAF-B84E-B92C-ECB119457FBA}" type="slidenum">
              <a:rPr lang="en-US" smtClean="0"/>
              <a:t>110</a:t>
            </a:fld>
            <a:endParaRPr lang="en-US" dirty="0"/>
          </a:p>
        </p:txBody>
      </p:sp>
    </p:spTree>
    <p:extLst>
      <p:ext uri="{BB962C8B-B14F-4D97-AF65-F5344CB8AC3E}">
        <p14:creationId xmlns:p14="http://schemas.microsoft.com/office/powerpoint/2010/main" val="39039255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 – Laptops and Other Mobile Devices</a:t>
            </a:r>
          </a:p>
          <a:p>
            <a:pPr>
              <a:buFontTx/>
              <a:buNone/>
            </a:pPr>
            <a:r>
              <a:rPr lang="en-US" sz="1200" b="0" dirty="0"/>
              <a:t>7.8 – Chapter Summary</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111</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112</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7.8 – Chapter Summary</a:t>
            </a:r>
            <a:endParaRPr lang="en-GB" b="0" dirty="0"/>
          </a:p>
          <a:p>
            <a:r>
              <a:rPr lang="en-US" dirty="0"/>
              <a:t>7.8.1 – </a:t>
            </a:r>
            <a:r>
              <a:rPr lang="en-US" sz="1200" b="0" i="0" kern="1200" dirty="0">
                <a:solidFill>
                  <a:schemeClr val="tx1"/>
                </a:solidFill>
                <a:effectLst/>
                <a:latin typeface="+mn-lt"/>
                <a:ea typeface="+mn-ea"/>
                <a:cs typeface="+mn-cs"/>
              </a:rPr>
              <a:t>Conclusion 	</a:t>
            </a:r>
            <a:endParaRPr lang="en-US" dirty="0"/>
          </a:p>
          <a:p>
            <a:pPr>
              <a:lnSpc>
                <a:spcPct val="80000"/>
              </a:lnSpc>
              <a:buFontTx/>
              <a:buNone/>
            </a:pPr>
            <a:r>
              <a:rPr lang="en-US" altLang="en-US" dirty="0"/>
              <a:t>7.8.1.1 – </a:t>
            </a:r>
            <a:r>
              <a:rPr lang="en-US" dirty="0"/>
              <a:t>Chapter 7: Laptops and Other Mobile Devices</a:t>
            </a:r>
            <a:endParaRPr lang="en-US" altLang="en-US" dirty="0"/>
          </a:p>
        </p:txBody>
      </p:sp>
    </p:spTree>
    <p:extLst>
      <p:ext uri="{BB962C8B-B14F-4D97-AF65-F5344CB8AC3E}">
        <p14:creationId xmlns:p14="http://schemas.microsoft.com/office/powerpoint/2010/main" val="242379819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113</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38466476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114</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22129118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115</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298979135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116</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264862225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117</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34445503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118</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353353142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119</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3724748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12</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526066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13</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4291573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IT Essentials</a:t>
            </a:r>
            <a:r>
              <a:rPr lang="en-US" b="0" baseline="0" dirty="0"/>
              <a:t> v7.0</a:t>
            </a:r>
            <a:endParaRPr lang="en-US" b="0" dirty="0"/>
          </a:p>
          <a:p>
            <a:pPr>
              <a:buFontTx/>
              <a:buNone/>
            </a:pPr>
            <a:r>
              <a:rPr lang="en-US" sz="1200" b="0" dirty="0"/>
              <a:t>Chapter 7: Laptops and Other Mobile Devices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15</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IT Essentials</a:t>
            </a:r>
            <a:r>
              <a:rPr lang="en-US" b="0" baseline="0" dirty="0"/>
              <a:t> v7.0</a:t>
            </a:r>
            <a:endParaRPr lang="en-US" b="0" dirty="0"/>
          </a:p>
          <a:p>
            <a:pPr>
              <a:buFontTx/>
              <a:buNone/>
            </a:pPr>
            <a:r>
              <a:rPr lang="en-US" sz="1200" b="0" dirty="0"/>
              <a:t>Chapter 7: Laptops and Other Mobile Devices</a:t>
            </a:r>
            <a:endParaRPr lang="en-GB" b="0" dirty="0"/>
          </a:p>
          <a:p>
            <a:endParaRPr lang="en-US" dirty="0"/>
          </a:p>
        </p:txBody>
      </p:sp>
    </p:spTree>
    <p:extLst>
      <p:ext uri="{BB962C8B-B14F-4D97-AF65-F5344CB8AC3E}">
        <p14:creationId xmlns:p14="http://schemas.microsoft.com/office/powerpoint/2010/main" val="102475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16</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IT Essentials</a:t>
            </a:r>
            <a:r>
              <a:rPr lang="en-US" b="0" baseline="0" dirty="0"/>
              <a:t> v7.0</a:t>
            </a:r>
            <a:endParaRPr lang="en-US" b="0" dirty="0"/>
          </a:p>
          <a:p>
            <a:pPr>
              <a:buFontTx/>
              <a:buNone/>
            </a:pPr>
            <a:r>
              <a:rPr lang="en-US" sz="1200" b="0" dirty="0"/>
              <a:t>Chapter 7: Laptops and Other Mobile Devices</a:t>
            </a:r>
            <a:endParaRPr lang="en-GB" b="0" dirty="0"/>
          </a:p>
          <a:p>
            <a:endParaRPr lang="en-US" dirty="0"/>
          </a:p>
        </p:txBody>
      </p:sp>
    </p:spTree>
    <p:extLst>
      <p:ext uri="{BB962C8B-B14F-4D97-AF65-F5344CB8AC3E}">
        <p14:creationId xmlns:p14="http://schemas.microsoft.com/office/powerpoint/2010/main" val="2598644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 – Laptops and Other Mobile Devices</a:t>
            </a:r>
          </a:p>
          <a:p>
            <a:pPr>
              <a:buFontTx/>
              <a:buNone/>
            </a:pPr>
            <a:r>
              <a:rPr lang="en-US" sz="1200" b="0" dirty="0"/>
              <a:t>7.1 – Characteristics of laptops and other mobile devices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7.1 – Characteristics of laptops and other mobile devices</a:t>
            </a:r>
            <a:endParaRPr lang="en-GB" b="0" dirty="0"/>
          </a:p>
          <a:p>
            <a:pPr>
              <a:lnSpc>
                <a:spcPct val="80000"/>
              </a:lnSpc>
              <a:buFontTx/>
              <a:buNone/>
            </a:pPr>
            <a:r>
              <a:rPr lang="en-US" dirty="0">
                <a:latin typeface="Arial" charset="0"/>
              </a:rPr>
              <a:t>7.1.1 – Mobile Device Overview</a:t>
            </a:r>
          </a:p>
          <a:p>
            <a:pPr>
              <a:lnSpc>
                <a:spcPct val="80000"/>
              </a:lnSpc>
              <a:buFontTx/>
              <a:buNone/>
            </a:pPr>
            <a:r>
              <a:rPr lang="en-US" dirty="0">
                <a:latin typeface="Arial" charset="0"/>
              </a:rPr>
              <a:t>7.1.1.1</a:t>
            </a:r>
            <a:r>
              <a:rPr lang="en-US" baseline="0" dirty="0">
                <a:latin typeface="Arial" charset="0"/>
              </a:rPr>
              <a:t> – What Do You Already Know? – Mobile Devices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7.1.1.2</a:t>
            </a:r>
            <a:r>
              <a:rPr lang="en-US" baseline="0" dirty="0">
                <a:latin typeface="Arial" charset="0"/>
              </a:rPr>
              <a:t> – Mobility</a:t>
            </a:r>
            <a:endParaRPr lang="en-US" dirty="0"/>
          </a:p>
        </p:txBody>
      </p:sp>
    </p:spTree>
    <p:extLst>
      <p:ext uri="{BB962C8B-B14F-4D97-AF65-F5344CB8AC3E}">
        <p14:creationId xmlns:p14="http://schemas.microsoft.com/office/powerpoint/2010/main" val="3525190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7.1 – Characteristics of laptops and other mobile devices</a:t>
            </a:r>
            <a:endParaRPr lang="en-GB" b="0" dirty="0"/>
          </a:p>
          <a:p>
            <a:pPr>
              <a:lnSpc>
                <a:spcPct val="80000"/>
              </a:lnSpc>
              <a:buFontTx/>
              <a:buNone/>
            </a:pPr>
            <a:r>
              <a:rPr lang="en-US" dirty="0">
                <a:latin typeface="Arial" charset="0"/>
              </a:rPr>
              <a:t>7.1.1 – Mobile Device Overview</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7.1.1.3</a:t>
            </a:r>
            <a:r>
              <a:rPr lang="en-US" baseline="0" dirty="0">
                <a:latin typeface="Arial" charset="0"/>
              </a:rPr>
              <a:t> – Laptops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1941587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7.1 – Characteristics of laptops and other mobile devices</a:t>
            </a:r>
            <a:endParaRPr lang="en-GB" b="0" dirty="0"/>
          </a:p>
          <a:p>
            <a:pPr>
              <a:lnSpc>
                <a:spcPct val="80000"/>
              </a:lnSpc>
              <a:buFontTx/>
              <a:buNone/>
            </a:pPr>
            <a:r>
              <a:rPr lang="en-US" dirty="0">
                <a:latin typeface="Arial" charset="0"/>
              </a:rPr>
              <a:t>7.1.1 – Mobile Device Overview</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7.1.1.4</a:t>
            </a:r>
            <a:r>
              <a:rPr lang="en-US" baseline="0" dirty="0">
                <a:latin typeface="Arial" charset="0"/>
              </a:rPr>
              <a:t> – Smartphone Characteristics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3055947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7.1 – Characteristics of laptops and other mobile devices</a:t>
            </a:r>
            <a:endParaRPr lang="en-GB" b="0" dirty="0"/>
          </a:p>
          <a:p>
            <a:pPr>
              <a:lnSpc>
                <a:spcPct val="80000"/>
              </a:lnSpc>
              <a:buFontTx/>
              <a:buNone/>
            </a:pPr>
            <a:r>
              <a:rPr lang="en-US" dirty="0">
                <a:latin typeface="Arial" charset="0"/>
              </a:rPr>
              <a:t>7.1.1 – Mobile Device Overview</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7.1.1.5</a:t>
            </a:r>
            <a:r>
              <a:rPr lang="en-US" baseline="0" dirty="0">
                <a:latin typeface="Arial" charset="0"/>
              </a:rPr>
              <a:t> – Smartphone Features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502342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7.1 – Characteristics of laptops and other mobile devices</a:t>
            </a:r>
            <a:endParaRPr lang="en-GB" b="0" dirty="0"/>
          </a:p>
          <a:p>
            <a:pPr>
              <a:lnSpc>
                <a:spcPct val="80000"/>
              </a:lnSpc>
              <a:buFontTx/>
              <a:buNone/>
            </a:pPr>
            <a:r>
              <a:rPr lang="en-US" dirty="0">
                <a:latin typeface="Arial" charset="0"/>
              </a:rPr>
              <a:t>7.1.1 – Mobile Device Overview</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7.1.1.6</a:t>
            </a:r>
            <a:r>
              <a:rPr lang="en-US" baseline="0" dirty="0">
                <a:latin typeface="Arial" charset="0"/>
              </a:rPr>
              <a:t> – Tablets and E-Readers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3609510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7.1 – Characteristics of laptops and other mobile devices</a:t>
            </a:r>
            <a:endParaRPr lang="en-GB" b="0" dirty="0"/>
          </a:p>
          <a:p>
            <a:pPr>
              <a:lnSpc>
                <a:spcPct val="80000"/>
              </a:lnSpc>
              <a:buFontTx/>
              <a:buNone/>
            </a:pPr>
            <a:r>
              <a:rPr lang="en-US" dirty="0">
                <a:latin typeface="Arial" charset="0"/>
              </a:rPr>
              <a:t>7.1.1 – Mobile Device Overview</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7.1.1.6</a:t>
            </a:r>
            <a:r>
              <a:rPr lang="en-US" baseline="0" dirty="0">
                <a:latin typeface="Arial" charset="0"/>
              </a:rPr>
              <a:t> – Tablets and E-Readers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486415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7.1 – Characteristics of laptops and other mobile devices</a:t>
            </a:r>
            <a:endParaRPr lang="en-GB" b="0" dirty="0"/>
          </a:p>
          <a:p>
            <a:pPr>
              <a:lnSpc>
                <a:spcPct val="80000"/>
              </a:lnSpc>
              <a:buFontTx/>
              <a:buNone/>
            </a:pPr>
            <a:r>
              <a:rPr lang="en-US" dirty="0">
                <a:latin typeface="Arial" charset="0"/>
              </a:rPr>
              <a:t>7.1.1 – Mobile Device Overview</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7.1.1.7</a:t>
            </a:r>
            <a:r>
              <a:rPr lang="en-US" baseline="0" dirty="0">
                <a:latin typeface="Arial" charset="0"/>
              </a:rPr>
              <a:t> – Wearables: Smartwatches and Fitness Trackers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3399232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7.1 – Characteristics of laptops and other mobile devices</a:t>
            </a:r>
            <a:endParaRPr lang="en-GB" b="0" dirty="0"/>
          </a:p>
          <a:p>
            <a:pPr>
              <a:lnSpc>
                <a:spcPct val="80000"/>
              </a:lnSpc>
              <a:buFontTx/>
              <a:buNone/>
            </a:pPr>
            <a:r>
              <a:rPr lang="en-US" dirty="0">
                <a:latin typeface="Arial" charset="0"/>
              </a:rPr>
              <a:t>7.1.1 – Mobile Device Overview</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7.1.1.8</a:t>
            </a:r>
            <a:r>
              <a:rPr lang="en-US" baseline="0" dirty="0">
                <a:latin typeface="Arial" charset="0"/>
              </a:rPr>
              <a:t> – Wearables: Augmented and Virtual Realities</a:t>
            </a:r>
          </a:p>
          <a:p>
            <a:pPr marL="0" marR="0" lvl="0" indent="0" algn="l" defTabSz="457200" rtl="0" eaLnBrk="1" fontAlgn="auto" latinLnBrk="0" hangingPunct="1">
              <a:lnSpc>
                <a:spcPct val="80000"/>
              </a:lnSpc>
              <a:spcBef>
                <a:spcPts val="0"/>
              </a:spcBef>
              <a:spcAft>
                <a:spcPts val="0"/>
              </a:spcAft>
              <a:buClrTx/>
              <a:buSzTx/>
              <a:buFontTx/>
              <a:buNone/>
              <a:tabLst/>
              <a:defRPr/>
            </a:pPr>
            <a:r>
              <a:rPr lang="en-US" baseline="0" dirty="0">
                <a:latin typeface="Arial" charset="0"/>
              </a:rPr>
              <a:t>7.1.1.9 – Check Your Understanding – Laptops and Other Mobile Devices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1992457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7.1 – Characteristics of laptops and other mobile devices</a:t>
            </a:r>
            <a:endParaRPr lang="en-GB" b="0" dirty="0"/>
          </a:p>
          <a:p>
            <a:pPr>
              <a:lnSpc>
                <a:spcPct val="80000"/>
              </a:lnSpc>
              <a:buFontTx/>
              <a:buNone/>
            </a:pPr>
            <a:r>
              <a:rPr lang="en-US" dirty="0">
                <a:latin typeface="Arial" charset="0"/>
              </a:rPr>
              <a:t>7.1.1 – Mobile Device Overview</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7.1.1.10 – Lab – Mobile Device Information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327339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7.1 – Characteristics of laptops and other mobile devices</a:t>
            </a:r>
            <a:endParaRPr lang="en-GB" b="0" dirty="0"/>
          </a:p>
          <a:p>
            <a:pPr>
              <a:lnSpc>
                <a:spcPct val="80000"/>
              </a:lnSpc>
              <a:buFontTx/>
              <a:buNone/>
            </a:pPr>
            <a:r>
              <a:rPr lang="en-US" dirty="0">
                <a:latin typeface="Arial" charset="0"/>
              </a:rPr>
              <a:t>7.1.2 – Laptop Components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7.1.2.1 – Video Explanation – External Features Unique to Laptops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653310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7.1 – Characteristics of laptops and other mobile devices</a:t>
            </a:r>
            <a:endParaRPr lang="en-GB" b="0" dirty="0"/>
          </a:p>
          <a:p>
            <a:pPr>
              <a:lnSpc>
                <a:spcPct val="80000"/>
              </a:lnSpc>
              <a:buFontTx/>
              <a:buNone/>
            </a:pPr>
            <a:r>
              <a:rPr lang="en-US" dirty="0">
                <a:latin typeface="Arial" charset="0"/>
              </a:rPr>
              <a:t>7.1.2 – Laptop Components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7.1.2.2 – Video Explanation – Common Input Devices and LEDs in Laptops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497522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7.1 – Characteristics of laptops and other mobile devices</a:t>
            </a:r>
            <a:endParaRPr lang="en-GB" b="0" dirty="0"/>
          </a:p>
          <a:p>
            <a:pPr>
              <a:lnSpc>
                <a:spcPct val="80000"/>
              </a:lnSpc>
              <a:buFontTx/>
              <a:buNone/>
            </a:pPr>
            <a:r>
              <a:rPr lang="en-US" dirty="0">
                <a:latin typeface="Arial" charset="0"/>
              </a:rPr>
              <a:t>7.1.2 – Laptop Components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7.1.2.3 – Motherboards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418936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IT Essentials</a:t>
            </a:r>
            <a:r>
              <a:rPr lang="en-US" b="0" baseline="0" dirty="0"/>
              <a:t> v7.0</a:t>
            </a:r>
            <a:endParaRPr lang="en-US" b="0" dirty="0"/>
          </a:p>
          <a:p>
            <a:pPr>
              <a:buFontTx/>
              <a:buNone/>
            </a:pPr>
            <a:r>
              <a:rPr lang="en-US" sz="1200" b="0" dirty="0"/>
              <a:t>Chapter 7: Laptops and Other Mobile Devices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7.1 – Characteristics of laptops and other mobile devices</a:t>
            </a:r>
            <a:endParaRPr lang="en-GB" b="0" dirty="0"/>
          </a:p>
          <a:p>
            <a:pPr>
              <a:lnSpc>
                <a:spcPct val="80000"/>
              </a:lnSpc>
              <a:buFontTx/>
              <a:buNone/>
            </a:pPr>
            <a:r>
              <a:rPr lang="en-US" dirty="0">
                <a:latin typeface="Arial" charset="0"/>
              </a:rPr>
              <a:t>7.1.2 – Laptop Components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7.1.2.4 – Internal Components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7.1.2.5 – Check Your Understanding – External Laptop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795664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7.1 – Characteristics of laptops and other mobile devices</a:t>
            </a:r>
            <a:endParaRPr lang="en-GB" b="0" dirty="0"/>
          </a:p>
          <a:p>
            <a:pPr>
              <a:lnSpc>
                <a:spcPct val="80000"/>
              </a:lnSpc>
              <a:buFontTx/>
              <a:buNone/>
            </a:pPr>
            <a:r>
              <a:rPr lang="en-US" dirty="0">
                <a:latin typeface="Arial" charset="0"/>
              </a:rPr>
              <a:t>7.1.2 – Laptop Components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7.1.2.6 – Special Function Keys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13781360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7.1 – Characteristics of laptops and other mobile devices</a:t>
            </a:r>
            <a:endParaRPr lang="en-GB" b="0" dirty="0"/>
          </a:p>
          <a:p>
            <a:pPr>
              <a:lnSpc>
                <a:spcPct val="80000"/>
              </a:lnSpc>
              <a:buFontTx/>
              <a:buNone/>
            </a:pPr>
            <a:r>
              <a:rPr lang="en-US" dirty="0">
                <a:latin typeface="Arial" charset="0"/>
              </a:rPr>
              <a:t>7.1.2 – Laptop Components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7.1.2.7 – Video Explanation – Docking Station Versus Port Replicator</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601778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7.1 – Characteristics of laptops and other mobile devices</a:t>
            </a:r>
            <a:endParaRPr lang="en-GB" b="0" dirty="0"/>
          </a:p>
          <a:p>
            <a:pPr>
              <a:lnSpc>
                <a:spcPct val="80000"/>
              </a:lnSpc>
              <a:buFontTx/>
              <a:buNone/>
            </a:pPr>
            <a:r>
              <a:rPr lang="en-US" dirty="0">
                <a:latin typeface="Arial" charset="0"/>
              </a:rPr>
              <a:t>7.1.2 – Laptop Components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7.1.2.8 – Lab – Research Docking Stations and Port Replicators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608308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7.1 – Characteristics of laptops and other mobile devices</a:t>
            </a:r>
            <a:endParaRPr lang="en-GB" b="0" dirty="0"/>
          </a:p>
          <a:p>
            <a:pPr>
              <a:lnSpc>
                <a:spcPct val="80000"/>
              </a:lnSpc>
              <a:buFontTx/>
              <a:buNone/>
            </a:pPr>
            <a:r>
              <a:rPr lang="en-US" dirty="0">
                <a:latin typeface="Arial" charset="0"/>
              </a:rPr>
              <a:t>7.1.3 – Laptop Display Components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7.1.3.1 – LCD, LED, and OLED Displays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16301062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7.1 – Characteristics of laptops and other mobile devices</a:t>
            </a:r>
            <a:endParaRPr lang="en-GB" b="0" dirty="0"/>
          </a:p>
          <a:p>
            <a:pPr>
              <a:lnSpc>
                <a:spcPct val="80000"/>
              </a:lnSpc>
              <a:buFontTx/>
              <a:buNone/>
            </a:pPr>
            <a:r>
              <a:rPr lang="en-US" dirty="0">
                <a:latin typeface="Arial" charset="0"/>
              </a:rPr>
              <a:t>7.1.3 – Laptop Display Components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7.1.3.2 – Laptop Display Features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29637546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7.1 – Characteristics of laptops and other mobile devices</a:t>
            </a:r>
            <a:endParaRPr lang="en-GB" b="0" dirty="0"/>
          </a:p>
          <a:p>
            <a:pPr>
              <a:lnSpc>
                <a:spcPct val="80000"/>
              </a:lnSpc>
              <a:buFontTx/>
              <a:buNone/>
            </a:pPr>
            <a:r>
              <a:rPr lang="en-US" dirty="0">
                <a:latin typeface="Arial" charset="0"/>
              </a:rPr>
              <a:t>7.1.3 – Laptop Display Components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7.1.3.3 – Backlights and Inverters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7.1.3.4 – Check Your Understanding – Laptop Display Components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28586737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7.1 – Characteristics of laptops and other mobile devices</a:t>
            </a:r>
            <a:endParaRPr lang="en-GB" b="0" dirty="0"/>
          </a:p>
          <a:p>
            <a:pPr>
              <a:lnSpc>
                <a:spcPct val="80000"/>
              </a:lnSpc>
              <a:buFontTx/>
              <a:buNone/>
            </a:pPr>
            <a:r>
              <a:rPr lang="en-US" dirty="0">
                <a:latin typeface="Arial" charset="0"/>
              </a:rPr>
              <a:t>7.1.3 – Laptop Display Components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7.1.3.5 – Wi-Fi Antenna Connectors</a:t>
            </a:r>
          </a:p>
        </p:txBody>
      </p:sp>
      <p:sp>
        <p:nvSpPr>
          <p:cNvPr id="4" name="Slide Number Placeholder 3"/>
          <p:cNvSpPr>
            <a:spLocks noGrp="1"/>
          </p:cNvSpPr>
          <p:nvPr>
            <p:ph type="sldNum" sz="quarter" idx="10"/>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24012623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7.1 – Characteristics of laptops and other mobile devices</a:t>
            </a:r>
            <a:endParaRPr lang="en-GB" b="0" dirty="0"/>
          </a:p>
          <a:p>
            <a:pPr>
              <a:lnSpc>
                <a:spcPct val="80000"/>
              </a:lnSpc>
              <a:buFontTx/>
              <a:buNone/>
            </a:pPr>
            <a:r>
              <a:rPr lang="en-US" dirty="0">
                <a:latin typeface="Arial" charset="0"/>
              </a:rPr>
              <a:t>7.1.3 – Laptop Display Components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7.1.3.6 – Webcam and Microphone</a:t>
            </a:r>
          </a:p>
        </p:txBody>
      </p:sp>
      <p:sp>
        <p:nvSpPr>
          <p:cNvPr id="4" name="Slide Number Placeholder 3"/>
          <p:cNvSpPr>
            <a:spLocks noGrp="1"/>
          </p:cNvSpPr>
          <p:nvPr>
            <p:ph type="sldNum" sz="quarter" idx="10"/>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847393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 – Laptops and Other Mobile Devices</a:t>
            </a:r>
          </a:p>
          <a:p>
            <a:pPr>
              <a:buFontTx/>
              <a:buNone/>
            </a:pPr>
            <a:r>
              <a:rPr lang="en-US" sz="1200" b="0" dirty="0"/>
              <a:t>7.2 – Laptop Configuration</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183089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4</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7.2 – Laptop Configuration</a:t>
            </a:r>
            <a:endParaRPr lang="en-GB" b="0" dirty="0"/>
          </a:p>
          <a:p>
            <a:pPr>
              <a:lnSpc>
                <a:spcPct val="80000"/>
              </a:lnSpc>
              <a:buFontTx/>
              <a:buNone/>
            </a:pPr>
            <a:r>
              <a:rPr lang="en-US" dirty="0">
                <a:latin typeface="Arial" charset="0"/>
              </a:rPr>
              <a:t>7.2.1 – Power Settings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7.2.1.1 – Power Management</a:t>
            </a:r>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33727136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7.2 – Laptop Configuration</a:t>
            </a:r>
            <a:endParaRPr lang="en-GB" b="0" dirty="0"/>
          </a:p>
          <a:p>
            <a:pPr>
              <a:lnSpc>
                <a:spcPct val="80000"/>
              </a:lnSpc>
              <a:buFontTx/>
              <a:buNone/>
            </a:pPr>
            <a:r>
              <a:rPr lang="en-US" dirty="0">
                <a:latin typeface="Arial" charset="0"/>
              </a:rPr>
              <a:t>7.2.1 – Power Settings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7.2.1.2 – Managing ACPI Settings in the BIOS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7.2.1.3 – Check Your Understanding – Match ACPI Standards</a:t>
            </a:r>
          </a:p>
        </p:txBody>
      </p:sp>
      <p:sp>
        <p:nvSpPr>
          <p:cNvPr id="4" name="Slide Number Placeholder 3"/>
          <p:cNvSpPr>
            <a:spLocks noGrp="1"/>
          </p:cNvSpPr>
          <p:nvPr>
            <p:ph type="sldNum" sz="quarter" idx="10"/>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27231031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7.2 – Laptop Configuration</a:t>
            </a:r>
            <a:endParaRPr lang="en-GB" b="0" dirty="0"/>
          </a:p>
          <a:p>
            <a:pPr>
              <a:lnSpc>
                <a:spcPct val="80000"/>
              </a:lnSpc>
              <a:buFontTx/>
              <a:buNone/>
            </a:pPr>
            <a:r>
              <a:rPr lang="en-US" dirty="0">
                <a:latin typeface="Arial" charset="0"/>
              </a:rPr>
              <a:t>7.2.1 – Power Settings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7.2.1.4 – Video Demonstration – Managing Laptop Power Options</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3451735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7.2 – Laptop Configuration</a:t>
            </a:r>
            <a:endParaRPr lang="en-GB" b="0" dirty="0"/>
          </a:p>
          <a:p>
            <a:pPr>
              <a:lnSpc>
                <a:spcPct val="80000"/>
              </a:lnSpc>
              <a:buFontTx/>
              <a:buNone/>
            </a:pPr>
            <a:r>
              <a:rPr lang="en-US" dirty="0">
                <a:latin typeface="Arial" charset="0"/>
              </a:rPr>
              <a:t>7.2.2 – Wireless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7.2.2.1 – Bluetooth</a:t>
            </a:r>
          </a:p>
        </p:txBody>
      </p:sp>
      <p:sp>
        <p:nvSpPr>
          <p:cNvPr id="4" name="Slide Number Placeholder 3"/>
          <p:cNvSpPr>
            <a:spLocks noGrp="1"/>
          </p:cNvSpPr>
          <p:nvPr>
            <p:ph type="sldNum" sz="quarter" idx="10"/>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3812847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7.2 – Laptop Configuration</a:t>
            </a:r>
            <a:endParaRPr lang="en-GB" b="0" dirty="0"/>
          </a:p>
          <a:p>
            <a:pPr>
              <a:lnSpc>
                <a:spcPct val="80000"/>
              </a:lnSpc>
              <a:buFontTx/>
              <a:buNone/>
            </a:pPr>
            <a:r>
              <a:rPr lang="en-US" dirty="0">
                <a:latin typeface="Arial" charset="0"/>
              </a:rPr>
              <a:t>7.2.2 – Wireless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7.2.2.2– Bluetooth Laptop Connections</a:t>
            </a:r>
          </a:p>
        </p:txBody>
      </p:sp>
      <p:sp>
        <p:nvSpPr>
          <p:cNvPr id="4" name="Slide Number Placeholder 3"/>
          <p:cNvSpPr>
            <a:spLocks noGrp="1"/>
          </p:cNvSpPr>
          <p:nvPr>
            <p:ph type="sldNum" sz="quarter" idx="10"/>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33783665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7.2 – Laptop Configuration</a:t>
            </a:r>
            <a:endParaRPr lang="en-GB" b="0" dirty="0"/>
          </a:p>
          <a:p>
            <a:pPr>
              <a:lnSpc>
                <a:spcPct val="80000"/>
              </a:lnSpc>
              <a:buFontTx/>
              <a:buNone/>
            </a:pPr>
            <a:r>
              <a:rPr lang="en-US" dirty="0">
                <a:latin typeface="Arial" charset="0"/>
              </a:rPr>
              <a:t>7.2.2 – Wireless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7.2.2.3– Video Demonstration – Bluetooth Configuration</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8455211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7.2 – Laptop Configuration</a:t>
            </a:r>
            <a:endParaRPr lang="en-GB" b="0" dirty="0"/>
          </a:p>
          <a:p>
            <a:pPr>
              <a:lnSpc>
                <a:spcPct val="80000"/>
              </a:lnSpc>
              <a:buFontTx/>
              <a:buNone/>
            </a:pPr>
            <a:r>
              <a:rPr lang="en-US" dirty="0">
                <a:latin typeface="Arial" charset="0"/>
              </a:rPr>
              <a:t>7.2.2 – Wireless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7.2.2.4– Cellular WAN</a:t>
            </a:r>
          </a:p>
        </p:txBody>
      </p:sp>
      <p:sp>
        <p:nvSpPr>
          <p:cNvPr id="4" name="Slide Number Placeholder 3"/>
          <p:cNvSpPr>
            <a:spLocks noGrp="1"/>
          </p:cNvSpPr>
          <p:nvPr>
            <p:ph type="sldNum" sz="quarter" idx="10"/>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8346966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7.2 – Laptop Configuration</a:t>
            </a:r>
            <a:endParaRPr lang="en-GB" b="0" dirty="0"/>
          </a:p>
          <a:p>
            <a:pPr>
              <a:lnSpc>
                <a:spcPct val="80000"/>
              </a:lnSpc>
              <a:buFontTx/>
              <a:buNone/>
            </a:pPr>
            <a:r>
              <a:rPr lang="en-US" dirty="0">
                <a:latin typeface="Arial" charset="0"/>
              </a:rPr>
              <a:t>7.2.2 – Wireless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7.2.2.5– Wi-Fi</a:t>
            </a:r>
          </a:p>
        </p:txBody>
      </p:sp>
      <p:sp>
        <p:nvSpPr>
          <p:cNvPr id="4" name="Slide Number Placeholder 3"/>
          <p:cNvSpPr>
            <a:spLocks noGrp="1"/>
          </p:cNvSpPr>
          <p:nvPr>
            <p:ph type="sldNum" sz="quarter" idx="10"/>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2135957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7.2 – Laptop Configuration</a:t>
            </a:r>
            <a:endParaRPr lang="en-GB" b="0" dirty="0"/>
          </a:p>
          <a:p>
            <a:pPr>
              <a:lnSpc>
                <a:spcPct val="80000"/>
              </a:lnSpc>
              <a:buFontTx/>
              <a:buNone/>
            </a:pPr>
            <a:r>
              <a:rPr lang="en-US" dirty="0">
                <a:latin typeface="Arial" charset="0"/>
              </a:rPr>
              <a:t>7.2.2 – Wireless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7.2.2.6– Video Demonstration – Wi-Fi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7.2.2.7 – Check Your Understanding – Wireless Configuration</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5903273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 – Laptops and Other Mobile Devices</a:t>
            </a:r>
          </a:p>
          <a:p>
            <a:pPr>
              <a:buFontTx/>
              <a:buNone/>
            </a:pPr>
            <a:r>
              <a:rPr lang="en-US" sz="1200" b="0" dirty="0"/>
              <a:t>7.3 – Laptop Hardware and Component Installation and Configuration</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4058250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7.3 – Laptop Hardware and Component Installation and Configuration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7.3.1 – Expansion Slots</a:t>
            </a:r>
          </a:p>
          <a:p>
            <a:pPr>
              <a:lnSpc>
                <a:spcPct val="80000"/>
              </a:lnSpc>
              <a:buFontTx/>
              <a:buNone/>
            </a:pPr>
            <a:r>
              <a:rPr lang="en-US" sz="1200" kern="1200" dirty="0">
                <a:solidFill>
                  <a:schemeClr val="tx1"/>
                </a:solidFill>
                <a:latin typeface="Arial" charset="0"/>
                <a:ea typeface="ＭＳ Ｐゴシック" charset="0"/>
              </a:rPr>
              <a:t>7.3.1.1 – Express Cards</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29250346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7.3 – Laptop Hardware and Component Installation and Configuration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7.3.1 – Expansion Slots</a:t>
            </a:r>
          </a:p>
          <a:p>
            <a:pPr>
              <a:lnSpc>
                <a:spcPct val="80000"/>
              </a:lnSpc>
              <a:buFontTx/>
              <a:buNone/>
            </a:pPr>
            <a:r>
              <a:rPr lang="en-US" sz="1200" kern="1200" dirty="0">
                <a:solidFill>
                  <a:schemeClr val="tx1"/>
                </a:solidFill>
                <a:latin typeface="Arial" charset="0"/>
                <a:ea typeface="ＭＳ Ｐゴシック" charset="0"/>
              </a:rPr>
              <a:t>7.3.1.2 – Flash Memory</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41262599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7.3 – Laptop Hardware and Component Installation and Configuration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7.3.1 – Expansion Slots</a:t>
            </a:r>
          </a:p>
          <a:p>
            <a:pPr>
              <a:lnSpc>
                <a:spcPct val="80000"/>
              </a:lnSpc>
              <a:buFontTx/>
              <a:buNone/>
            </a:pPr>
            <a:r>
              <a:rPr lang="en-US" sz="1200" kern="1200" dirty="0">
                <a:solidFill>
                  <a:schemeClr val="tx1"/>
                </a:solidFill>
                <a:latin typeface="Arial" charset="0"/>
                <a:ea typeface="ＭＳ Ｐゴシック" charset="0"/>
              </a:rPr>
              <a:t>7.3.1.3 – Smart Card Reader</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32416841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7.3 – Laptop Hardware and Component Installation and Configuration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7.3.1 – Expansion Slots</a:t>
            </a:r>
          </a:p>
          <a:p>
            <a:pPr>
              <a:lnSpc>
                <a:spcPct val="80000"/>
              </a:lnSpc>
              <a:buFontTx/>
              <a:buNone/>
            </a:pPr>
            <a:r>
              <a:rPr lang="en-US" sz="1200" kern="1200" dirty="0">
                <a:solidFill>
                  <a:schemeClr val="tx1"/>
                </a:solidFill>
                <a:latin typeface="Arial" charset="0"/>
                <a:ea typeface="ＭＳ Ｐゴシック" charset="0"/>
              </a:rPr>
              <a:t>7.3.1.4 – SODIMM Memory</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3906560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7.3 – Laptop Hardware and Component Installation and Configuration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7.3.1 – Expansion Slots</a:t>
            </a:r>
          </a:p>
          <a:p>
            <a:pPr>
              <a:lnSpc>
                <a:spcPct val="80000"/>
              </a:lnSpc>
              <a:buFontTx/>
              <a:buNone/>
            </a:pPr>
            <a:r>
              <a:rPr lang="en-US" sz="1200" kern="1200" dirty="0">
                <a:solidFill>
                  <a:schemeClr val="tx1"/>
                </a:solidFill>
                <a:latin typeface="Arial" charset="0"/>
                <a:ea typeface="ＭＳ Ｐゴシック" charset="0"/>
              </a:rPr>
              <a:t>7.3.1.5 – Video Demonstration – Install SODIMM</a:t>
            </a:r>
          </a:p>
          <a:p>
            <a:pPr>
              <a:lnSpc>
                <a:spcPct val="80000"/>
              </a:lnSpc>
              <a:buFontTx/>
              <a:buNone/>
            </a:pPr>
            <a:r>
              <a:rPr lang="en-US" sz="1200" kern="1200" dirty="0">
                <a:solidFill>
                  <a:schemeClr val="tx1"/>
                </a:solidFill>
                <a:latin typeface="Arial" charset="0"/>
                <a:ea typeface="ＭＳ Ｐゴシック" charset="0"/>
              </a:rPr>
              <a:t>7.3.1.6 – Check Your understanding – Expansion Modules</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7547411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7.3 – Laptop Hardware and Component Installation and Configuration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7.3.2 – Replacing Laptop Components</a:t>
            </a:r>
          </a:p>
          <a:p>
            <a:pPr>
              <a:lnSpc>
                <a:spcPct val="80000"/>
              </a:lnSpc>
              <a:buFontTx/>
              <a:buNone/>
            </a:pPr>
            <a:r>
              <a:rPr lang="en-US" sz="1200" kern="1200" dirty="0">
                <a:solidFill>
                  <a:schemeClr val="tx1"/>
                </a:solidFill>
                <a:latin typeface="Arial" charset="0"/>
                <a:ea typeface="ＭＳ Ｐゴシック" charset="0"/>
              </a:rPr>
              <a:t>7.3.2.1 – Overview of Hardware Replacement</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14921850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7.3 – Laptop Hardware and Component Installation and Configuration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7.3.2 – Replacing Laptop Components</a:t>
            </a:r>
          </a:p>
          <a:p>
            <a:pPr>
              <a:lnSpc>
                <a:spcPct val="80000"/>
              </a:lnSpc>
              <a:buFontTx/>
              <a:buNone/>
            </a:pPr>
            <a:r>
              <a:rPr lang="en-US" sz="1200" kern="1200" dirty="0">
                <a:solidFill>
                  <a:schemeClr val="tx1"/>
                </a:solidFill>
                <a:latin typeface="Arial" charset="0"/>
                <a:ea typeface="ＭＳ Ｐゴシック" charset="0"/>
              </a:rPr>
              <a:t>7.3.2.2 – Keyboard Replacement</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40133152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7.3 – Laptop Hardware and Component Installation and Configuration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7.3.2 – Replacing Laptop Components</a:t>
            </a:r>
          </a:p>
          <a:p>
            <a:pPr>
              <a:lnSpc>
                <a:spcPct val="80000"/>
              </a:lnSpc>
              <a:buFontTx/>
              <a:buNone/>
            </a:pPr>
            <a:r>
              <a:rPr lang="en-US" sz="1200" kern="1200" dirty="0">
                <a:solidFill>
                  <a:schemeClr val="tx1"/>
                </a:solidFill>
                <a:latin typeface="Arial" charset="0"/>
                <a:ea typeface="ＭＳ Ｐゴシック" charset="0"/>
              </a:rPr>
              <a:t>7.3.2.3 – Screen Replacement</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34683385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7.3 – Laptop Hardware and Component Installation and Configuration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7.3.2 – Replacing Laptop Components</a:t>
            </a:r>
          </a:p>
          <a:p>
            <a:pPr>
              <a:lnSpc>
                <a:spcPct val="80000"/>
              </a:lnSpc>
              <a:buFontTx/>
              <a:buNone/>
            </a:pPr>
            <a:r>
              <a:rPr lang="en-US" sz="1200" kern="1200" dirty="0">
                <a:solidFill>
                  <a:schemeClr val="tx1"/>
                </a:solidFill>
                <a:latin typeface="Arial" charset="0"/>
                <a:ea typeface="ＭＳ Ｐゴシック" charset="0"/>
              </a:rPr>
              <a:t>7.3.2.4 – Lab – Research Laptops Screens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58</a:t>
            </a:fld>
            <a:endParaRPr lang="en-US" dirty="0"/>
          </a:p>
        </p:txBody>
      </p:sp>
    </p:spTree>
    <p:extLst>
      <p:ext uri="{BB962C8B-B14F-4D97-AF65-F5344CB8AC3E}">
        <p14:creationId xmlns:p14="http://schemas.microsoft.com/office/powerpoint/2010/main" val="36318677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7.3 – Laptop Hardware and Component Installation and Configuration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7.3.2 – Replacing Laptop Components</a:t>
            </a:r>
          </a:p>
          <a:p>
            <a:pPr>
              <a:lnSpc>
                <a:spcPct val="80000"/>
              </a:lnSpc>
              <a:buFontTx/>
              <a:buNone/>
            </a:pPr>
            <a:r>
              <a:rPr lang="en-US" sz="1200" kern="1200" dirty="0">
                <a:solidFill>
                  <a:schemeClr val="tx1"/>
                </a:solidFill>
                <a:latin typeface="Arial" charset="0"/>
                <a:ea typeface="ＭＳ Ｐゴシック" charset="0"/>
              </a:rPr>
              <a:t>7.3.2.5 – Power</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1556689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3410062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7.3 – Laptop Hardware and Component Installation and Configuration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7.3.2 – Replacing Laptop Components</a:t>
            </a:r>
          </a:p>
          <a:p>
            <a:pPr>
              <a:lnSpc>
                <a:spcPct val="80000"/>
              </a:lnSpc>
              <a:buFontTx/>
              <a:buNone/>
            </a:pPr>
            <a:r>
              <a:rPr lang="en-US" sz="1200" kern="1200" dirty="0">
                <a:solidFill>
                  <a:schemeClr val="tx1"/>
                </a:solidFill>
                <a:latin typeface="Arial" charset="0"/>
                <a:ea typeface="ＭＳ Ｐゴシック" charset="0"/>
              </a:rPr>
              <a:t>7.3.2.6 – Video Demonstration – DC Jack Replacement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9582171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7.3 – Laptop Hardware and Component Installation and Configuration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7.3.2 – Replacing Laptop Components</a:t>
            </a:r>
          </a:p>
          <a:p>
            <a:pPr>
              <a:lnSpc>
                <a:spcPct val="80000"/>
              </a:lnSpc>
              <a:buFontTx/>
              <a:buNone/>
            </a:pPr>
            <a:r>
              <a:rPr lang="en-US" sz="1200" kern="1200" dirty="0">
                <a:solidFill>
                  <a:schemeClr val="tx1"/>
                </a:solidFill>
                <a:latin typeface="Arial" charset="0"/>
                <a:ea typeface="ＭＳ Ｐゴシック" charset="0"/>
              </a:rPr>
              <a:t>7.3.2.7 – Lab – Research Laptops Batteries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61</a:t>
            </a:fld>
            <a:endParaRPr lang="en-US" dirty="0"/>
          </a:p>
        </p:txBody>
      </p:sp>
    </p:spTree>
    <p:extLst>
      <p:ext uri="{BB962C8B-B14F-4D97-AF65-F5344CB8AC3E}">
        <p14:creationId xmlns:p14="http://schemas.microsoft.com/office/powerpoint/2010/main" val="16967936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7.3 – Laptop Hardware and Component Installation and Configuration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7.3.2 – Replacing Laptop Components</a:t>
            </a:r>
          </a:p>
          <a:p>
            <a:pPr>
              <a:lnSpc>
                <a:spcPct val="80000"/>
              </a:lnSpc>
              <a:buFontTx/>
              <a:buNone/>
            </a:pPr>
            <a:r>
              <a:rPr lang="en-US" sz="1200" kern="1200" dirty="0">
                <a:solidFill>
                  <a:schemeClr val="tx1"/>
                </a:solidFill>
                <a:latin typeface="Arial" charset="0"/>
                <a:ea typeface="ＭＳ Ｐゴシック" charset="0"/>
              </a:rPr>
              <a:t>7.3.2.8 – Internal Storage and Optical Drive</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62</a:t>
            </a:fld>
            <a:endParaRPr lang="en-US" dirty="0"/>
          </a:p>
        </p:txBody>
      </p:sp>
    </p:spTree>
    <p:extLst>
      <p:ext uri="{BB962C8B-B14F-4D97-AF65-F5344CB8AC3E}">
        <p14:creationId xmlns:p14="http://schemas.microsoft.com/office/powerpoint/2010/main" val="2953676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7.3 – Laptop Hardware and Component Installation and Configuration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7.3.2 – Replacing Laptop Components</a:t>
            </a:r>
          </a:p>
          <a:p>
            <a:pPr>
              <a:lnSpc>
                <a:spcPct val="80000"/>
              </a:lnSpc>
              <a:buFontTx/>
              <a:buNone/>
            </a:pPr>
            <a:r>
              <a:rPr lang="en-US" sz="1200" kern="1200" dirty="0">
                <a:solidFill>
                  <a:schemeClr val="tx1"/>
                </a:solidFill>
                <a:latin typeface="Arial" charset="0"/>
                <a:ea typeface="ＭＳ Ｐゴシック" charset="0"/>
              </a:rPr>
              <a:t>7.3.2.9 – Video Demonstration – Internal Storage and Optical Drive Replacement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40575666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7.3 – Laptop Hardware and Component Installation and Configuration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7.3.2 – Replacing Laptop Components</a:t>
            </a:r>
          </a:p>
          <a:p>
            <a:pPr>
              <a:lnSpc>
                <a:spcPct val="80000"/>
              </a:lnSpc>
              <a:buFontTx/>
              <a:buNone/>
            </a:pPr>
            <a:r>
              <a:rPr lang="en-US" sz="1200" kern="1200" dirty="0">
                <a:solidFill>
                  <a:schemeClr val="tx1"/>
                </a:solidFill>
                <a:latin typeface="Arial" charset="0"/>
                <a:ea typeface="ＭＳ Ｐゴシック" charset="0"/>
              </a:rPr>
              <a:t>7.3.2.10 – Lab – Research Laptops Drives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64</a:t>
            </a:fld>
            <a:endParaRPr lang="en-US" dirty="0"/>
          </a:p>
        </p:txBody>
      </p:sp>
    </p:spTree>
    <p:extLst>
      <p:ext uri="{BB962C8B-B14F-4D97-AF65-F5344CB8AC3E}">
        <p14:creationId xmlns:p14="http://schemas.microsoft.com/office/powerpoint/2010/main" val="16254407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7.3 – Laptop Hardware and Component Installation and Configuration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7.3.2 – Replacing Laptop Components</a:t>
            </a:r>
          </a:p>
          <a:p>
            <a:pPr>
              <a:lnSpc>
                <a:spcPct val="80000"/>
              </a:lnSpc>
              <a:buFontTx/>
              <a:buNone/>
            </a:pPr>
            <a:r>
              <a:rPr lang="en-US" sz="1200" kern="1200" dirty="0">
                <a:solidFill>
                  <a:schemeClr val="tx1"/>
                </a:solidFill>
                <a:latin typeface="Arial" charset="0"/>
                <a:ea typeface="ＭＳ Ｐゴシック" charset="0"/>
              </a:rPr>
              <a:t>7.3.2.11 – Video Demonstration – Wireless Card Replacement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65</a:t>
            </a:fld>
            <a:endParaRPr lang="en-US" dirty="0"/>
          </a:p>
        </p:txBody>
      </p:sp>
    </p:spTree>
    <p:extLst>
      <p:ext uri="{BB962C8B-B14F-4D97-AF65-F5344CB8AC3E}">
        <p14:creationId xmlns:p14="http://schemas.microsoft.com/office/powerpoint/2010/main" val="906031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7.3 – Laptop Hardware and Component Installation and Configuration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7.3.2 – Replacing Laptop Components</a:t>
            </a:r>
          </a:p>
          <a:p>
            <a:pPr>
              <a:lnSpc>
                <a:spcPct val="80000"/>
              </a:lnSpc>
              <a:buFontTx/>
              <a:buNone/>
            </a:pPr>
            <a:r>
              <a:rPr lang="en-US" sz="1200" kern="1200" dirty="0">
                <a:solidFill>
                  <a:schemeClr val="tx1"/>
                </a:solidFill>
                <a:latin typeface="Arial" charset="0"/>
                <a:ea typeface="ＭＳ Ｐゴシック" charset="0"/>
              </a:rPr>
              <a:t>7.3.2.12 – Video Demonstration – Speakers Replacement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66</a:t>
            </a:fld>
            <a:endParaRPr lang="en-US" dirty="0"/>
          </a:p>
        </p:txBody>
      </p:sp>
    </p:spTree>
    <p:extLst>
      <p:ext uri="{BB962C8B-B14F-4D97-AF65-F5344CB8AC3E}">
        <p14:creationId xmlns:p14="http://schemas.microsoft.com/office/powerpoint/2010/main" val="24082829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7.3 – Laptop Hardware and Component Installation and Configuration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7.3.2 – Replacing Laptop Components</a:t>
            </a:r>
          </a:p>
          <a:p>
            <a:pPr>
              <a:lnSpc>
                <a:spcPct val="80000"/>
              </a:lnSpc>
              <a:buFontTx/>
              <a:buNone/>
            </a:pPr>
            <a:r>
              <a:rPr lang="en-US" sz="1200" kern="1200" dirty="0">
                <a:solidFill>
                  <a:schemeClr val="tx1"/>
                </a:solidFill>
                <a:latin typeface="Arial" charset="0"/>
                <a:ea typeface="ＭＳ Ｐゴシック" charset="0"/>
              </a:rPr>
              <a:t>7.3.2.13 – Video Demonstration – CPU Replacement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67</a:t>
            </a:fld>
            <a:endParaRPr lang="en-US" dirty="0"/>
          </a:p>
        </p:txBody>
      </p:sp>
    </p:spTree>
    <p:extLst>
      <p:ext uri="{BB962C8B-B14F-4D97-AF65-F5344CB8AC3E}">
        <p14:creationId xmlns:p14="http://schemas.microsoft.com/office/powerpoint/2010/main" val="26140015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7.3 – Laptop Hardware and Component Installation and Configuration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7.3.2 – Replacing Laptop Components</a:t>
            </a:r>
          </a:p>
          <a:p>
            <a:pPr>
              <a:lnSpc>
                <a:spcPct val="80000"/>
              </a:lnSpc>
              <a:buFontTx/>
              <a:buNone/>
            </a:pPr>
            <a:r>
              <a:rPr lang="en-US" sz="1200" kern="1200" dirty="0">
                <a:solidFill>
                  <a:schemeClr val="tx1"/>
                </a:solidFill>
                <a:latin typeface="Arial" charset="0"/>
                <a:ea typeface="ＭＳ Ｐゴシック" charset="0"/>
              </a:rPr>
              <a:t>7.3.2.14 – Video Demonstration – Motherboard Replacement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68</a:t>
            </a:fld>
            <a:endParaRPr lang="en-US" dirty="0"/>
          </a:p>
        </p:txBody>
      </p:sp>
    </p:spTree>
    <p:extLst>
      <p:ext uri="{BB962C8B-B14F-4D97-AF65-F5344CB8AC3E}">
        <p14:creationId xmlns:p14="http://schemas.microsoft.com/office/powerpoint/2010/main" val="6325700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7.3 – Laptop Hardware and Component Installation and Configuration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7.3.2 – Replacing Laptop Components</a:t>
            </a:r>
          </a:p>
          <a:p>
            <a:pPr>
              <a:lnSpc>
                <a:spcPct val="80000"/>
              </a:lnSpc>
              <a:buFontTx/>
              <a:buNone/>
            </a:pPr>
            <a:r>
              <a:rPr lang="en-US" sz="1200" kern="1200" dirty="0">
                <a:solidFill>
                  <a:schemeClr val="tx1"/>
                </a:solidFill>
                <a:latin typeface="Arial" charset="0"/>
                <a:ea typeface="ＭＳ Ｐゴシック" charset="0"/>
              </a:rPr>
              <a:t>7.3.2.15 – Video Demonstration – Plastic Frames</a:t>
            </a:r>
          </a:p>
          <a:p>
            <a:pPr>
              <a:lnSpc>
                <a:spcPct val="80000"/>
              </a:lnSpc>
              <a:buFontTx/>
              <a:buNone/>
            </a:pPr>
            <a:r>
              <a:rPr lang="en-US" sz="1200" kern="1200" dirty="0">
                <a:solidFill>
                  <a:schemeClr val="tx1"/>
                </a:solidFill>
                <a:latin typeface="Arial" charset="0"/>
                <a:ea typeface="ＭＳ Ｐゴシック" charset="0"/>
              </a:rPr>
              <a:t>7.3.2.16 – Check Your Understanding – Replacing Laptop Components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69</a:t>
            </a:fld>
            <a:endParaRPr lang="en-US" dirty="0"/>
          </a:p>
        </p:txBody>
      </p:sp>
    </p:spTree>
    <p:extLst>
      <p:ext uri="{BB962C8B-B14F-4D97-AF65-F5344CB8AC3E}">
        <p14:creationId xmlns:p14="http://schemas.microsoft.com/office/powerpoint/2010/main" val="1993327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7</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2766495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 – Laptops and Other Mobile Devices</a:t>
            </a:r>
          </a:p>
          <a:p>
            <a:pPr>
              <a:buFontTx/>
              <a:buNone/>
            </a:pPr>
            <a:r>
              <a:rPr lang="en-US" sz="1200" b="0" dirty="0"/>
              <a:t>7.4 – Other Mobile Device Hardware</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70</a:t>
            </a:fld>
            <a:endParaRPr lang="en-US" dirty="0"/>
          </a:p>
        </p:txBody>
      </p:sp>
    </p:spTree>
    <p:extLst>
      <p:ext uri="{BB962C8B-B14F-4D97-AF65-F5344CB8AC3E}">
        <p14:creationId xmlns:p14="http://schemas.microsoft.com/office/powerpoint/2010/main" val="24136447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7.4 – Other Mobile Device Hardware</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7.4.1 – Other Mobile Device Hardware</a:t>
            </a:r>
          </a:p>
          <a:p>
            <a:pPr>
              <a:lnSpc>
                <a:spcPct val="80000"/>
              </a:lnSpc>
              <a:buFontTx/>
              <a:buNone/>
            </a:pPr>
            <a:r>
              <a:rPr lang="en-US" sz="1200" kern="1200" dirty="0">
                <a:solidFill>
                  <a:schemeClr val="tx1"/>
                </a:solidFill>
                <a:latin typeface="Arial" charset="0"/>
                <a:ea typeface="ＭＳ Ｐゴシック" charset="0"/>
              </a:rPr>
              <a:t>7.4.1.1 – Cell Phone Parts</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71</a:t>
            </a:fld>
            <a:endParaRPr lang="en-US" dirty="0"/>
          </a:p>
        </p:txBody>
      </p:sp>
    </p:spTree>
    <p:extLst>
      <p:ext uri="{BB962C8B-B14F-4D97-AF65-F5344CB8AC3E}">
        <p14:creationId xmlns:p14="http://schemas.microsoft.com/office/powerpoint/2010/main" val="24220525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7.4 – Other Mobile Device Hardware</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7.4.1 – Other Mobile Device Hardware</a:t>
            </a:r>
          </a:p>
          <a:p>
            <a:pPr>
              <a:lnSpc>
                <a:spcPct val="80000"/>
              </a:lnSpc>
              <a:buFontTx/>
              <a:buNone/>
            </a:pPr>
            <a:r>
              <a:rPr lang="en-US" sz="1200" kern="1200" dirty="0">
                <a:solidFill>
                  <a:schemeClr val="tx1"/>
                </a:solidFill>
                <a:latin typeface="Arial" charset="0"/>
                <a:ea typeface="ＭＳ Ｐゴシック" charset="0"/>
              </a:rPr>
              <a:t>7.4.1.2 – Wired Connectivity</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72</a:t>
            </a:fld>
            <a:endParaRPr lang="en-US" dirty="0"/>
          </a:p>
        </p:txBody>
      </p:sp>
    </p:spTree>
    <p:extLst>
      <p:ext uri="{BB962C8B-B14F-4D97-AF65-F5344CB8AC3E}">
        <p14:creationId xmlns:p14="http://schemas.microsoft.com/office/powerpoint/2010/main" val="5914101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7.4 – Other Mobile Device Hardware</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7.4.1 – Other Mobile Device Hardware</a:t>
            </a:r>
          </a:p>
          <a:p>
            <a:pPr>
              <a:lnSpc>
                <a:spcPct val="80000"/>
              </a:lnSpc>
              <a:buFontTx/>
              <a:buNone/>
            </a:pPr>
            <a:r>
              <a:rPr lang="en-US" sz="1200" kern="1200" dirty="0">
                <a:solidFill>
                  <a:schemeClr val="tx1"/>
                </a:solidFill>
                <a:latin typeface="Arial" charset="0"/>
                <a:ea typeface="ＭＳ Ｐゴシック" charset="0"/>
              </a:rPr>
              <a:t>7.4.1.3 – Wireless Connections and Shared Internet Connections</a:t>
            </a:r>
          </a:p>
          <a:p>
            <a:pPr>
              <a:lnSpc>
                <a:spcPct val="80000"/>
              </a:lnSpc>
              <a:buFontTx/>
              <a:buNone/>
            </a:pPr>
            <a:r>
              <a:rPr lang="en-US" sz="1200" kern="1200" dirty="0">
                <a:solidFill>
                  <a:schemeClr val="tx1"/>
                </a:solidFill>
                <a:latin typeface="Arial" charset="0"/>
                <a:ea typeface="ＭＳ Ｐゴシック" charset="0"/>
              </a:rPr>
              <a:t>7.4.1.4 – Check Your Understanding – Identify Connection Types</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73</a:t>
            </a:fld>
            <a:endParaRPr lang="en-US" dirty="0"/>
          </a:p>
        </p:txBody>
      </p:sp>
    </p:spTree>
    <p:extLst>
      <p:ext uri="{BB962C8B-B14F-4D97-AF65-F5344CB8AC3E}">
        <p14:creationId xmlns:p14="http://schemas.microsoft.com/office/powerpoint/2010/main" val="25950248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7.4 – Other Mobile Device Hardware</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7.4.2 – Specialty Mobile Devices</a:t>
            </a:r>
          </a:p>
          <a:p>
            <a:pPr>
              <a:lnSpc>
                <a:spcPct val="80000"/>
              </a:lnSpc>
              <a:buFontTx/>
              <a:buNone/>
            </a:pPr>
            <a:r>
              <a:rPr lang="en-US" sz="1200" kern="1200" dirty="0">
                <a:solidFill>
                  <a:schemeClr val="tx1"/>
                </a:solidFill>
                <a:latin typeface="Arial" charset="0"/>
                <a:ea typeface="ＭＳ Ｐゴシック" charset="0"/>
              </a:rPr>
              <a:t>7.4.2.1 – Wearable Devices</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74</a:t>
            </a:fld>
            <a:endParaRPr lang="en-US" dirty="0"/>
          </a:p>
        </p:txBody>
      </p:sp>
    </p:spTree>
    <p:extLst>
      <p:ext uri="{BB962C8B-B14F-4D97-AF65-F5344CB8AC3E}">
        <p14:creationId xmlns:p14="http://schemas.microsoft.com/office/powerpoint/2010/main" val="1488160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7.4 – Other Mobile Device Hardware</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7.4.2 – Specialty Mobile Devices</a:t>
            </a:r>
          </a:p>
          <a:p>
            <a:pPr>
              <a:lnSpc>
                <a:spcPct val="80000"/>
              </a:lnSpc>
              <a:buFontTx/>
              <a:buNone/>
            </a:pPr>
            <a:r>
              <a:rPr lang="en-US" sz="1200" kern="1200" dirty="0">
                <a:solidFill>
                  <a:schemeClr val="tx1"/>
                </a:solidFill>
                <a:latin typeface="Arial" charset="0"/>
                <a:ea typeface="ＭＳ Ｐゴシック" charset="0"/>
              </a:rPr>
              <a:t>7.4.2.2 – Specialty Devices</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75</a:t>
            </a:fld>
            <a:endParaRPr lang="en-US" dirty="0"/>
          </a:p>
        </p:txBody>
      </p:sp>
    </p:spTree>
    <p:extLst>
      <p:ext uri="{BB962C8B-B14F-4D97-AF65-F5344CB8AC3E}">
        <p14:creationId xmlns:p14="http://schemas.microsoft.com/office/powerpoint/2010/main" val="28744361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 – Laptops and Other Mobile Devices</a:t>
            </a:r>
          </a:p>
          <a:p>
            <a:pPr>
              <a:buFontTx/>
              <a:buNone/>
            </a:pPr>
            <a:r>
              <a:rPr lang="en-US" sz="1200" b="0" dirty="0"/>
              <a:t>7.5 – Network Connectivity and Email</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76</a:t>
            </a:fld>
            <a:endParaRPr lang="en-US" dirty="0"/>
          </a:p>
        </p:txBody>
      </p:sp>
    </p:spTree>
    <p:extLst>
      <p:ext uri="{BB962C8B-B14F-4D97-AF65-F5344CB8AC3E}">
        <p14:creationId xmlns:p14="http://schemas.microsoft.com/office/powerpoint/2010/main" val="20130598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7.5 – Network Connectivity and Email</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7.5.1 – Wireless and Cellular Data Networks</a:t>
            </a:r>
          </a:p>
          <a:p>
            <a:pPr>
              <a:lnSpc>
                <a:spcPct val="80000"/>
              </a:lnSpc>
              <a:buFontTx/>
              <a:buNone/>
            </a:pPr>
            <a:r>
              <a:rPr lang="en-US" sz="1200" kern="1200" dirty="0">
                <a:solidFill>
                  <a:schemeClr val="tx1"/>
                </a:solidFill>
                <a:latin typeface="Arial" charset="0"/>
                <a:ea typeface="ＭＳ Ｐゴシック" charset="0"/>
              </a:rPr>
              <a:t>7.5.1.1 – Wireless Data Networks</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77</a:t>
            </a:fld>
            <a:endParaRPr lang="en-US" dirty="0"/>
          </a:p>
        </p:txBody>
      </p:sp>
    </p:spTree>
    <p:extLst>
      <p:ext uri="{BB962C8B-B14F-4D97-AF65-F5344CB8AC3E}">
        <p14:creationId xmlns:p14="http://schemas.microsoft.com/office/powerpoint/2010/main" val="42322998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7.5 – Network Connectivity and Email</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7.5.1 – Wireless and Cellular Data Networks</a:t>
            </a:r>
          </a:p>
          <a:p>
            <a:pPr>
              <a:lnSpc>
                <a:spcPct val="80000"/>
              </a:lnSpc>
              <a:buFontTx/>
              <a:buNone/>
            </a:pPr>
            <a:r>
              <a:rPr lang="en-US" sz="1200" kern="1200" dirty="0">
                <a:solidFill>
                  <a:schemeClr val="tx1"/>
                </a:solidFill>
                <a:latin typeface="Arial" charset="0"/>
                <a:ea typeface="ＭＳ Ｐゴシック" charset="0"/>
              </a:rPr>
              <a:t>7.5.1.2 – Lab – Mobile Wi-Fi</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78</a:t>
            </a:fld>
            <a:endParaRPr lang="en-US" dirty="0"/>
          </a:p>
        </p:txBody>
      </p:sp>
    </p:spTree>
    <p:extLst>
      <p:ext uri="{BB962C8B-B14F-4D97-AF65-F5344CB8AC3E}">
        <p14:creationId xmlns:p14="http://schemas.microsoft.com/office/powerpoint/2010/main" val="16768922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7.5 – Network Connectivity and Email</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7.5.1 – Wireless and Cellular Data Networks</a:t>
            </a:r>
          </a:p>
          <a:p>
            <a:pPr>
              <a:lnSpc>
                <a:spcPct val="80000"/>
              </a:lnSpc>
              <a:buFontTx/>
              <a:buNone/>
            </a:pPr>
            <a:r>
              <a:rPr lang="en-US" sz="1200" kern="1200" dirty="0">
                <a:solidFill>
                  <a:schemeClr val="tx1"/>
                </a:solidFill>
                <a:latin typeface="Arial" charset="0"/>
                <a:ea typeface="ＭＳ Ｐゴシック" charset="0"/>
              </a:rPr>
              <a:t>7.5.1.3– Cellular Communication Standards</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79</a:t>
            </a:fld>
            <a:endParaRPr lang="en-US" dirty="0"/>
          </a:p>
        </p:txBody>
      </p:sp>
    </p:spTree>
    <p:extLst>
      <p:ext uri="{BB962C8B-B14F-4D97-AF65-F5344CB8AC3E}">
        <p14:creationId xmlns:p14="http://schemas.microsoft.com/office/powerpoint/2010/main" val="2603358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8</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5851778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7.5 – Network Connectivity and Email</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7.5.1 – Wireless and Cellular Data Networks</a:t>
            </a:r>
          </a:p>
          <a:p>
            <a:pPr>
              <a:lnSpc>
                <a:spcPct val="80000"/>
              </a:lnSpc>
              <a:buFontTx/>
              <a:buNone/>
            </a:pPr>
            <a:r>
              <a:rPr lang="en-US" sz="1200" kern="1200" dirty="0">
                <a:solidFill>
                  <a:schemeClr val="tx1"/>
                </a:solidFill>
                <a:latin typeface="Arial" charset="0"/>
                <a:ea typeface="ＭＳ Ｐゴシック" charset="0"/>
              </a:rPr>
              <a:t>7.5.1.4– Airplane Mode</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80</a:t>
            </a:fld>
            <a:endParaRPr lang="en-US" dirty="0"/>
          </a:p>
        </p:txBody>
      </p:sp>
    </p:spTree>
    <p:extLst>
      <p:ext uri="{BB962C8B-B14F-4D97-AF65-F5344CB8AC3E}">
        <p14:creationId xmlns:p14="http://schemas.microsoft.com/office/powerpoint/2010/main" val="37286966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7.5 – Network Connectivity and Email</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7.5.1 – Wireless and Cellular Data Networks</a:t>
            </a:r>
          </a:p>
          <a:p>
            <a:pPr>
              <a:lnSpc>
                <a:spcPct val="80000"/>
              </a:lnSpc>
              <a:buFontTx/>
              <a:buNone/>
            </a:pPr>
            <a:r>
              <a:rPr lang="en-US" sz="1200" kern="1200" dirty="0">
                <a:solidFill>
                  <a:schemeClr val="tx1"/>
                </a:solidFill>
                <a:latin typeface="Arial" charset="0"/>
                <a:ea typeface="ＭＳ Ｐゴシック" charset="0"/>
              </a:rPr>
              <a:t>7.5.1.5– Hotspot</a:t>
            </a:r>
          </a:p>
          <a:p>
            <a:pPr>
              <a:lnSpc>
                <a:spcPct val="80000"/>
              </a:lnSpc>
              <a:buFontTx/>
              <a:buNone/>
            </a:pPr>
            <a:r>
              <a:rPr lang="en-US" sz="1200" kern="1200" dirty="0">
                <a:solidFill>
                  <a:schemeClr val="tx1"/>
                </a:solidFill>
                <a:latin typeface="Arial" charset="0"/>
                <a:ea typeface="ＭＳ Ｐゴシック" charset="0"/>
              </a:rPr>
              <a:t>7.5.1.6 – Check Your Understanding – Wireless Technology</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81</a:t>
            </a:fld>
            <a:endParaRPr lang="en-US" dirty="0"/>
          </a:p>
        </p:txBody>
      </p:sp>
    </p:spTree>
    <p:extLst>
      <p:ext uri="{BB962C8B-B14F-4D97-AF65-F5344CB8AC3E}">
        <p14:creationId xmlns:p14="http://schemas.microsoft.com/office/powerpoint/2010/main" val="31970944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7.5 – Network Connectivity and Email</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7.5.2 – Bluetooth</a:t>
            </a:r>
          </a:p>
          <a:p>
            <a:pPr>
              <a:lnSpc>
                <a:spcPct val="80000"/>
              </a:lnSpc>
              <a:buFontTx/>
              <a:buNone/>
            </a:pPr>
            <a:r>
              <a:rPr lang="en-US" sz="1200" kern="1200" dirty="0">
                <a:solidFill>
                  <a:schemeClr val="tx1"/>
                </a:solidFill>
                <a:latin typeface="Arial" charset="0"/>
                <a:ea typeface="ＭＳ Ｐゴシック" charset="0"/>
              </a:rPr>
              <a:t>7.5.2.1– Bluetooth for Mobile Devices</a:t>
            </a:r>
          </a:p>
        </p:txBody>
      </p:sp>
      <p:sp>
        <p:nvSpPr>
          <p:cNvPr id="4" name="Slide Number Placeholder 3"/>
          <p:cNvSpPr>
            <a:spLocks noGrp="1"/>
          </p:cNvSpPr>
          <p:nvPr>
            <p:ph type="sldNum" sz="quarter" idx="10"/>
          </p:nvPr>
        </p:nvSpPr>
        <p:spPr/>
        <p:txBody>
          <a:bodyPr/>
          <a:lstStyle/>
          <a:p>
            <a:fld id="{5641018C-6CAF-B84E-B92C-ECB119457FBA}" type="slidenum">
              <a:rPr lang="en-US" smtClean="0"/>
              <a:t>82</a:t>
            </a:fld>
            <a:endParaRPr lang="en-US" dirty="0"/>
          </a:p>
        </p:txBody>
      </p:sp>
    </p:spTree>
    <p:extLst>
      <p:ext uri="{BB962C8B-B14F-4D97-AF65-F5344CB8AC3E}">
        <p14:creationId xmlns:p14="http://schemas.microsoft.com/office/powerpoint/2010/main" val="2709591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7.5 – Network Connectivity and Email</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7.5.2 – Bluetooth</a:t>
            </a:r>
          </a:p>
          <a:p>
            <a:pPr>
              <a:lnSpc>
                <a:spcPct val="80000"/>
              </a:lnSpc>
              <a:buFontTx/>
              <a:buNone/>
            </a:pPr>
            <a:r>
              <a:rPr lang="en-US" sz="1200" kern="1200" dirty="0">
                <a:solidFill>
                  <a:schemeClr val="tx1"/>
                </a:solidFill>
                <a:latin typeface="Arial" charset="0"/>
                <a:ea typeface="ＭＳ Ｐゴシック" charset="0"/>
              </a:rPr>
              <a:t>7.5.2.2– Bluetooth Pairing</a:t>
            </a:r>
          </a:p>
        </p:txBody>
      </p:sp>
      <p:sp>
        <p:nvSpPr>
          <p:cNvPr id="4" name="Slide Number Placeholder 3"/>
          <p:cNvSpPr>
            <a:spLocks noGrp="1"/>
          </p:cNvSpPr>
          <p:nvPr>
            <p:ph type="sldNum" sz="quarter" idx="10"/>
          </p:nvPr>
        </p:nvSpPr>
        <p:spPr/>
        <p:txBody>
          <a:bodyPr/>
          <a:lstStyle/>
          <a:p>
            <a:fld id="{5641018C-6CAF-B84E-B92C-ECB119457FBA}" type="slidenum">
              <a:rPr lang="en-US" smtClean="0"/>
              <a:t>83</a:t>
            </a:fld>
            <a:endParaRPr lang="en-US" dirty="0"/>
          </a:p>
        </p:txBody>
      </p:sp>
    </p:spTree>
    <p:extLst>
      <p:ext uri="{BB962C8B-B14F-4D97-AF65-F5344CB8AC3E}">
        <p14:creationId xmlns:p14="http://schemas.microsoft.com/office/powerpoint/2010/main" val="13688448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7.5 – Network Connectivity and Email</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7.5.3 – Configuring Email</a:t>
            </a:r>
          </a:p>
          <a:p>
            <a:pPr>
              <a:lnSpc>
                <a:spcPct val="80000"/>
              </a:lnSpc>
              <a:buFontTx/>
              <a:buNone/>
            </a:pPr>
            <a:r>
              <a:rPr lang="en-US" sz="1200" kern="1200" dirty="0">
                <a:solidFill>
                  <a:schemeClr val="tx1"/>
                </a:solidFill>
                <a:latin typeface="Arial" charset="0"/>
                <a:ea typeface="ＭＳ Ｐゴシック" charset="0"/>
              </a:rPr>
              <a:t>7.5.3.1– Introduction to Email</a:t>
            </a:r>
          </a:p>
        </p:txBody>
      </p:sp>
      <p:sp>
        <p:nvSpPr>
          <p:cNvPr id="4" name="Slide Number Placeholder 3"/>
          <p:cNvSpPr>
            <a:spLocks noGrp="1"/>
          </p:cNvSpPr>
          <p:nvPr>
            <p:ph type="sldNum" sz="quarter" idx="10"/>
          </p:nvPr>
        </p:nvSpPr>
        <p:spPr/>
        <p:txBody>
          <a:bodyPr/>
          <a:lstStyle/>
          <a:p>
            <a:fld id="{5641018C-6CAF-B84E-B92C-ECB119457FBA}" type="slidenum">
              <a:rPr lang="en-US" smtClean="0"/>
              <a:t>84</a:t>
            </a:fld>
            <a:endParaRPr lang="en-US" dirty="0"/>
          </a:p>
        </p:txBody>
      </p:sp>
    </p:spTree>
    <p:extLst>
      <p:ext uri="{BB962C8B-B14F-4D97-AF65-F5344CB8AC3E}">
        <p14:creationId xmlns:p14="http://schemas.microsoft.com/office/powerpoint/2010/main" val="31018343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7.5 – Network Connectivity and Email</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7.5.3 – Configuring Email</a:t>
            </a:r>
          </a:p>
          <a:p>
            <a:pPr>
              <a:lnSpc>
                <a:spcPct val="80000"/>
              </a:lnSpc>
              <a:buFontTx/>
              <a:buNone/>
            </a:pPr>
            <a:r>
              <a:rPr lang="en-US" sz="1200" kern="1200" dirty="0">
                <a:solidFill>
                  <a:schemeClr val="tx1"/>
                </a:solidFill>
                <a:latin typeface="Arial" charset="0"/>
                <a:ea typeface="ＭＳ Ｐゴシック" charset="0"/>
              </a:rPr>
              <a:t>7.5.3.1– Introduction to Email (Cont.)</a:t>
            </a:r>
          </a:p>
        </p:txBody>
      </p:sp>
      <p:sp>
        <p:nvSpPr>
          <p:cNvPr id="4" name="Slide Number Placeholder 3"/>
          <p:cNvSpPr>
            <a:spLocks noGrp="1"/>
          </p:cNvSpPr>
          <p:nvPr>
            <p:ph type="sldNum" sz="quarter" idx="10"/>
          </p:nvPr>
        </p:nvSpPr>
        <p:spPr/>
        <p:txBody>
          <a:bodyPr/>
          <a:lstStyle/>
          <a:p>
            <a:fld id="{5641018C-6CAF-B84E-B92C-ECB119457FBA}" type="slidenum">
              <a:rPr lang="en-US" smtClean="0"/>
              <a:t>85</a:t>
            </a:fld>
            <a:endParaRPr lang="en-US" dirty="0"/>
          </a:p>
        </p:txBody>
      </p:sp>
    </p:spTree>
    <p:extLst>
      <p:ext uri="{BB962C8B-B14F-4D97-AF65-F5344CB8AC3E}">
        <p14:creationId xmlns:p14="http://schemas.microsoft.com/office/powerpoint/2010/main" val="12679476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7.5 – Network Connectivity and Email</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7.5.3 – Configuring Email</a:t>
            </a:r>
          </a:p>
          <a:p>
            <a:pPr>
              <a:lnSpc>
                <a:spcPct val="80000"/>
              </a:lnSpc>
              <a:buFontTx/>
              <a:buNone/>
            </a:pPr>
            <a:r>
              <a:rPr lang="en-US" sz="1200" kern="1200" dirty="0">
                <a:solidFill>
                  <a:schemeClr val="tx1"/>
                </a:solidFill>
                <a:latin typeface="Arial" charset="0"/>
                <a:ea typeface="ＭＳ Ｐゴシック" charset="0"/>
              </a:rPr>
              <a:t>7.5.3.1– Introduction to Email (Cont.)</a:t>
            </a:r>
          </a:p>
          <a:p>
            <a:pPr>
              <a:lnSpc>
                <a:spcPct val="80000"/>
              </a:lnSpc>
              <a:buFontTx/>
              <a:buNone/>
            </a:pPr>
            <a:r>
              <a:rPr lang="en-US" sz="1200" kern="1200" dirty="0">
                <a:solidFill>
                  <a:schemeClr val="tx1"/>
                </a:solidFill>
                <a:latin typeface="Arial" charset="0"/>
                <a:ea typeface="ＭＳ Ｐゴシック" charset="0"/>
              </a:rPr>
              <a:t>7.5.3.2 – Check Your Understanding – Matching Email Protocols</a:t>
            </a:r>
          </a:p>
        </p:txBody>
      </p:sp>
      <p:sp>
        <p:nvSpPr>
          <p:cNvPr id="4" name="Slide Number Placeholder 3"/>
          <p:cNvSpPr>
            <a:spLocks noGrp="1"/>
          </p:cNvSpPr>
          <p:nvPr>
            <p:ph type="sldNum" sz="quarter" idx="10"/>
          </p:nvPr>
        </p:nvSpPr>
        <p:spPr/>
        <p:txBody>
          <a:bodyPr/>
          <a:lstStyle/>
          <a:p>
            <a:fld id="{5641018C-6CAF-B84E-B92C-ECB119457FBA}" type="slidenum">
              <a:rPr lang="en-US" smtClean="0"/>
              <a:t>86</a:t>
            </a:fld>
            <a:endParaRPr lang="en-US" dirty="0"/>
          </a:p>
        </p:txBody>
      </p:sp>
    </p:spTree>
    <p:extLst>
      <p:ext uri="{BB962C8B-B14F-4D97-AF65-F5344CB8AC3E}">
        <p14:creationId xmlns:p14="http://schemas.microsoft.com/office/powerpoint/2010/main" val="19587932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7.5 – Network Connectivity and Email</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7.5.3 – Configuring Email</a:t>
            </a:r>
          </a:p>
          <a:p>
            <a:pPr>
              <a:lnSpc>
                <a:spcPct val="80000"/>
              </a:lnSpc>
              <a:buFontTx/>
              <a:buNone/>
            </a:pPr>
            <a:r>
              <a:rPr lang="en-US" sz="1200" kern="1200" dirty="0">
                <a:solidFill>
                  <a:schemeClr val="tx1"/>
                </a:solidFill>
                <a:latin typeface="Arial" charset="0"/>
                <a:ea typeface="ＭＳ Ｐゴシック" charset="0"/>
              </a:rPr>
              <a:t>7.5.3.3– Android Email Configuration</a:t>
            </a:r>
          </a:p>
        </p:txBody>
      </p:sp>
      <p:sp>
        <p:nvSpPr>
          <p:cNvPr id="4" name="Slide Number Placeholder 3"/>
          <p:cNvSpPr>
            <a:spLocks noGrp="1"/>
          </p:cNvSpPr>
          <p:nvPr>
            <p:ph type="sldNum" sz="quarter" idx="10"/>
          </p:nvPr>
        </p:nvSpPr>
        <p:spPr/>
        <p:txBody>
          <a:bodyPr/>
          <a:lstStyle/>
          <a:p>
            <a:fld id="{5641018C-6CAF-B84E-B92C-ECB119457FBA}" type="slidenum">
              <a:rPr lang="en-US" smtClean="0"/>
              <a:t>87</a:t>
            </a:fld>
            <a:endParaRPr lang="en-US" dirty="0"/>
          </a:p>
        </p:txBody>
      </p:sp>
    </p:spTree>
    <p:extLst>
      <p:ext uri="{BB962C8B-B14F-4D97-AF65-F5344CB8AC3E}">
        <p14:creationId xmlns:p14="http://schemas.microsoft.com/office/powerpoint/2010/main" val="10847852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7.5 – Network Connectivity and Email</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7.5.3 – Configuring Email</a:t>
            </a:r>
          </a:p>
          <a:p>
            <a:pPr>
              <a:lnSpc>
                <a:spcPct val="80000"/>
              </a:lnSpc>
              <a:buFontTx/>
              <a:buNone/>
            </a:pPr>
            <a:r>
              <a:rPr lang="en-US" sz="1200" kern="1200" dirty="0">
                <a:solidFill>
                  <a:schemeClr val="tx1"/>
                </a:solidFill>
                <a:latin typeface="Arial" charset="0"/>
                <a:ea typeface="ＭＳ Ｐゴシック" charset="0"/>
              </a:rPr>
              <a:t>7.5.3.4– iOS Email Configuration</a:t>
            </a:r>
          </a:p>
        </p:txBody>
      </p:sp>
      <p:sp>
        <p:nvSpPr>
          <p:cNvPr id="4" name="Slide Number Placeholder 3"/>
          <p:cNvSpPr>
            <a:spLocks noGrp="1"/>
          </p:cNvSpPr>
          <p:nvPr>
            <p:ph type="sldNum" sz="quarter" idx="10"/>
          </p:nvPr>
        </p:nvSpPr>
        <p:spPr/>
        <p:txBody>
          <a:bodyPr/>
          <a:lstStyle/>
          <a:p>
            <a:fld id="{5641018C-6CAF-B84E-B92C-ECB119457FBA}" type="slidenum">
              <a:rPr lang="en-US" smtClean="0"/>
              <a:t>88</a:t>
            </a:fld>
            <a:endParaRPr lang="en-US" dirty="0"/>
          </a:p>
        </p:txBody>
      </p:sp>
    </p:spTree>
    <p:extLst>
      <p:ext uri="{BB962C8B-B14F-4D97-AF65-F5344CB8AC3E}">
        <p14:creationId xmlns:p14="http://schemas.microsoft.com/office/powerpoint/2010/main" val="2543826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7.5 – Network Connectivity and Email</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7.5.3 – Configuring Email</a:t>
            </a:r>
          </a:p>
          <a:p>
            <a:pPr>
              <a:lnSpc>
                <a:spcPct val="80000"/>
              </a:lnSpc>
              <a:buFontTx/>
              <a:buNone/>
            </a:pPr>
            <a:r>
              <a:rPr lang="en-US" sz="1200" kern="1200" dirty="0">
                <a:solidFill>
                  <a:schemeClr val="tx1"/>
                </a:solidFill>
                <a:latin typeface="Arial" charset="0"/>
                <a:ea typeface="ＭＳ Ｐゴシック" charset="0"/>
              </a:rPr>
              <a:t>7.5.3.5– Internet Email</a:t>
            </a:r>
          </a:p>
        </p:txBody>
      </p:sp>
      <p:sp>
        <p:nvSpPr>
          <p:cNvPr id="4" name="Slide Number Placeholder 3"/>
          <p:cNvSpPr>
            <a:spLocks noGrp="1"/>
          </p:cNvSpPr>
          <p:nvPr>
            <p:ph type="sldNum" sz="quarter" idx="10"/>
          </p:nvPr>
        </p:nvSpPr>
        <p:spPr/>
        <p:txBody>
          <a:bodyPr/>
          <a:lstStyle/>
          <a:p>
            <a:fld id="{5641018C-6CAF-B84E-B92C-ECB119457FBA}" type="slidenum">
              <a:rPr lang="en-US" smtClean="0"/>
              <a:t>89</a:t>
            </a:fld>
            <a:endParaRPr lang="en-US" dirty="0"/>
          </a:p>
        </p:txBody>
      </p:sp>
    </p:spTree>
    <p:extLst>
      <p:ext uri="{BB962C8B-B14F-4D97-AF65-F5344CB8AC3E}">
        <p14:creationId xmlns:p14="http://schemas.microsoft.com/office/powerpoint/2010/main" val="2936045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9</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26138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7.5 – Network Connectivity and Email</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7.5.4 – Mobile Device Synchronization</a:t>
            </a:r>
          </a:p>
          <a:p>
            <a:pPr>
              <a:lnSpc>
                <a:spcPct val="80000"/>
              </a:lnSpc>
              <a:buFontTx/>
              <a:buNone/>
            </a:pPr>
            <a:r>
              <a:rPr lang="en-US" sz="1200" kern="1200" dirty="0">
                <a:solidFill>
                  <a:schemeClr val="tx1"/>
                </a:solidFill>
                <a:latin typeface="Arial" charset="0"/>
                <a:ea typeface="ＭＳ Ｐゴシック" charset="0"/>
              </a:rPr>
              <a:t>7.5.4.1 – Types of Data to Synchronize</a:t>
            </a:r>
          </a:p>
        </p:txBody>
      </p:sp>
      <p:sp>
        <p:nvSpPr>
          <p:cNvPr id="4" name="Slide Number Placeholder 3"/>
          <p:cNvSpPr>
            <a:spLocks noGrp="1"/>
          </p:cNvSpPr>
          <p:nvPr>
            <p:ph type="sldNum" sz="quarter" idx="10"/>
          </p:nvPr>
        </p:nvSpPr>
        <p:spPr/>
        <p:txBody>
          <a:bodyPr/>
          <a:lstStyle/>
          <a:p>
            <a:fld id="{5641018C-6CAF-B84E-B92C-ECB119457FBA}" type="slidenum">
              <a:rPr lang="en-US" smtClean="0"/>
              <a:t>90</a:t>
            </a:fld>
            <a:endParaRPr lang="en-US" dirty="0"/>
          </a:p>
        </p:txBody>
      </p:sp>
    </p:spTree>
    <p:extLst>
      <p:ext uri="{BB962C8B-B14F-4D97-AF65-F5344CB8AC3E}">
        <p14:creationId xmlns:p14="http://schemas.microsoft.com/office/powerpoint/2010/main" val="17840131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7.5 – Network Connectivity and Email</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7.5.4 – Mobile Device Synchronization</a:t>
            </a:r>
          </a:p>
          <a:p>
            <a:pPr>
              <a:lnSpc>
                <a:spcPct val="80000"/>
              </a:lnSpc>
              <a:buFontTx/>
              <a:buNone/>
            </a:pPr>
            <a:r>
              <a:rPr lang="en-US" sz="1200" kern="1200" dirty="0">
                <a:solidFill>
                  <a:schemeClr val="tx1"/>
                </a:solidFill>
                <a:latin typeface="Arial" charset="0"/>
                <a:ea typeface="ＭＳ Ｐゴシック" charset="0"/>
              </a:rPr>
              <a:t>7.5.4.2 – Enabling Synchronization</a:t>
            </a:r>
          </a:p>
        </p:txBody>
      </p:sp>
      <p:sp>
        <p:nvSpPr>
          <p:cNvPr id="4" name="Slide Number Placeholder 3"/>
          <p:cNvSpPr>
            <a:spLocks noGrp="1"/>
          </p:cNvSpPr>
          <p:nvPr>
            <p:ph type="sldNum" sz="quarter" idx="10"/>
          </p:nvPr>
        </p:nvSpPr>
        <p:spPr/>
        <p:txBody>
          <a:bodyPr/>
          <a:lstStyle/>
          <a:p>
            <a:fld id="{5641018C-6CAF-B84E-B92C-ECB119457FBA}" type="slidenum">
              <a:rPr lang="en-US" smtClean="0"/>
              <a:t>91</a:t>
            </a:fld>
            <a:endParaRPr lang="en-US" dirty="0"/>
          </a:p>
        </p:txBody>
      </p:sp>
    </p:spTree>
    <p:extLst>
      <p:ext uri="{BB962C8B-B14F-4D97-AF65-F5344CB8AC3E}">
        <p14:creationId xmlns:p14="http://schemas.microsoft.com/office/powerpoint/2010/main" val="19011734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b="0" dirty="0"/>
              <a:t>7.5 – Network Connectivity and Email</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sz="1200" kern="1200" dirty="0">
                <a:solidFill>
                  <a:schemeClr val="tx1"/>
                </a:solidFill>
                <a:latin typeface="Arial" charset="0"/>
                <a:ea typeface="ＭＳ Ｐゴシック" charset="0"/>
              </a:rPr>
              <a:t>7.5.4 – Mobile Device Synchronization</a:t>
            </a:r>
          </a:p>
          <a:p>
            <a:pPr>
              <a:lnSpc>
                <a:spcPct val="80000"/>
              </a:lnSpc>
              <a:buFontTx/>
              <a:buNone/>
            </a:pPr>
            <a:r>
              <a:rPr lang="en-US" sz="1200" kern="1200" dirty="0">
                <a:solidFill>
                  <a:schemeClr val="tx1"/>
                </a:solidFill>
                <a:latin typeface="Arial" charset="0"/>
                <a:ea typeface="ＭＳ Ｐゴシック" charset="0"/>
              </a:rPr>
              <a:t>7.5.4.3 – Synchronization Connection Types</a:t>
            </a:r>
          </a:p>
        </p:txBody>
      </p:sp>
      <p:sp>
        <p:nvSpPr>
          <p:cNvPr id="4" name="Slide Number Placeholder 3"/>
          <p:cNvSpPr>
            <a:spLocks noGrp="1"/>
          </p:cNvSpPr>
          <p:nvPr>
            <p:ph type="sldNum" sz="quarter" idx="10"/>
          </p:nvPr>
        </p:nvSpPr>
        <p:spPr/>
        <p:txBody>
          <a:bodyPr/>
          <a:lstStyle/>
          <a:p>
            <a:fld id="{5641018C-6CAF-B84E-B92C-ECB119457FBA}" type="slidenum">
              <a:rPr lang="en-US" smtClean="0"/>
              <a:t>92</a:t>
            </a:fld>
            <a:endParaRPr lang="en-US" dirty="0"/>
          </a:p>
        </p:txBody>
      </p:sp>
    </p:spTree>
    <p:extLst>
      <p:ext uri="{BB962C8B-B14F-4D97-AF65-F5344CB8AC3E}">
        <p14:creationId xmlns:p14="http://schemas.microsoft.com/office/powerpoint/2010/main" val="3294922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 – Laptops and Other Mobile Devices</a:t>
            </a:r>
          </a:p>
          <a:p>
            <a:pPr>
              <a:buFontTx/>
              <a:buNone/>
            </a:pPr>
            <a:r>
              <a:rPr lang="en-US" sz="1200" b="0" dirty="0"/>
              <a:t>7.6 – Preventive Maintenance for Laptops and other Mobile Devices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93</a:t>
            </a:fld>
            <a:endParaRPr lang="en-US" dirty="0"/>
          </a:p>
        </p:txBody>
      </p:sp>
    </p:spTree>
    <p:extLst>
      <p:ext uri="{BB962C8B-B14F-4D97-AF65-F5344CB8AC3E}">
        <p14:creationId xmlns:p14="http://schemas.microsoft.com/office/powerpoint/2010/main" val="36685995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7.6 – Preventive Maintenance for Laptops and other Mobile Devices</a:t>
            </a:r>
            <a:endParaRPr lang="en-GB" b="0" dirty="0"/>
          </a:p>
          <a:p>
            <a:pPr>
              <a:lnSpc>
                <a:spcPct val="80000"/>
              </a:lnSpc>
              <a:buFontTx/>
              <a:buNone/>
            </a:pPr>
            <a:r>
              <a:rPr lang="en-US" dirty="0">
                <a:latin typeface="Arial" charset="0"/>
              </a:rPr>
              <a:t>7.6.1 – Scheduled Maintenance for Laptops and other Mobile Devices</a:t>
            </a:r>
          </a:p>
          <a:p>
            <a:pPr>
              <a:lnSpc>
                <a:spcPct val="80000"/>
              </a:lnSpc>
              <a:buFontTx/>
              <a:buNone/>
            </a:pPr>
            <a:r>
              <a:rPr lang="en-US" dirty="0">
                <a:latin typeface="Arial" charset="0"/>
              </a:rPr>
              <a:t>7.6.1.1 – What Do You Already Know? – Preventive Maintenance</a:t>
            </a:r>
          </a:p>
          <a:p>
            <a:pPr>
              <a:lnSpc>
                <a:spcPct val="80000"/>
              </a:lnSpc>
              <a:buFontTx/>
              <a:buNone/>
            </a:pPr>
            <a:r>
              <a:rPr lang="en-US" dirty="0">
                <a:latin typeface="Arial" charset="0"/>
              </a:rPr>
              <a:t>7.6.1.2 – The Reason for Maintenance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94</a:t>
            </a:fld>
            <a:endParaRPr lang="en-US" dirty="0"/>
          </a:p>
        </p:txBody>
      </p:sp>
    </p:spTree>
    <p:extLst>
      <p:ext uri="{BB962C8B-B14F-4D97-AF65-F5344CB8AC3E}">
        <p14:creationId xmlns:p14="http://schemas.microsoft.com/office/powerpoint/2010/main" val="35340913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7.6 – Preventive Maintenance for Laptops and other Mobile Devices</a:t>
            </a:r>
            <a:endParaRPr lang="en-GB" b="0" dirty="0"/>
          </a:p>
          <a:p>
            <a:pPr>
              <a:lnSpc>
                <a:spcPct val="80000"/>
              </a:lnSpc>
              <a:buFontTx/>
              <a:buNone/>
            </a:pPr>
            <a:r>
              <a:rPr lang="en-US" dirty="0">
                <a:latin typeface="Arial" charset="0"/>
              </a:rPr>
              <a:t>7.6.1 – Scheduled Maintenance for Laptops and other Mobile Devices</a:t>
            </a:r>
          </a:p>
          <a:p>
            <a:pPr>
              <a:lnSpc>
                <a:spcPct val="80000"/>
              </a:lnSpc>
              <a:buFontTx/>
              <a:buNone/>
            </a:pPr>
            <a:r>
              <a:rPr lang="en-US" dirty="0">
                <a:latin typeface="Arial" charset="0"/>
              </a:rPr>
              <a:t>7.6.1.3 – Laptop Preventive Maintenance Program</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95</a:t>
            </a:fld>
            <a:endParaRPr lang="en-US" dirty="0"/>
          </a:p>
        </p:txBody>
      </p:sp>
    </p:spTree>
    <p:extLst>
      <p:ext uri="{BB962C8B-B14F-4D97-AF65-F5344CB8AC3E}">
        <p14:creationId xmlns:p14="http://schemas.microsoft.com/office/powerpoint/2010/main" val="385002438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7.6 – Preventive Maintenance for Laptops and other Mobile Devices</a:t>
            </a:r>
            <a:endParaRPr lang="en-GB" b="0" dirty="0"/>
          </a:p>
          <a:p>
            <a:pPr>
              <a:lnSpc>
                <a:spcPct val="80000"/>
              </a:lnSpc>
              <a:buFontTx/>
              <a:buNone/>
            </a:pPr>
            <a:r>
              <a:rPr lang="en-US" dirty="0">
                <a:latin typeface="Arial" charset="0"/>
              </a:rPr>
              <a:t>7.6.1 – Scheduled Maintenance for Laptops and other Mobile Devices</a:t>
            </a:r>
          </a:p>
          <a:p>
            <a:pPr>
              <a:lnSpc>
                <a:spcPct val="80000"/>
              </a:lnSpc>
              <a:buFontTx/>
              <a:buNone/>
            </a:pPr>
            <a:r>
              <a:rPr lang="en-US" dirty="0">
                <a:latin typeface="Arial" charset="0"/>
              </a:rPr>
              <a:t>7.6.1.4 – Mobile Device Preventive Maintenance Program</a:t>
            </a:r>
          </a:p>
        </p:txBody>
      </p:sp>
      <p:sp>
        <p:nvSpPr>
          <p:cNvPr id="4" name="Slide Number Placeholder 3"/>
          <p:cNvSpPr>
            <a:spLocks noGrp="1"/>
          </p:cNvSpPr>
          <p:nvPr>
            <p:ph type="sldNum" sz="quarter" idx="10"/>
          </p:nvPr>
        </p:nvSpPr>
        <p:spPr/>
        <p:txBody>
          <a:bodyPr/>
          <a:lstStyle/>
          <a:p>
            <a:fld id="{5641018C-6CAF-B84E-B92C-ECB119457FBA}" type="slidenum">
              <a:rPr lang="en-US" smtClean="0"/>
              <a:t>96</a:t>
            </a:fld>
            <a:endParaRPr lang="en-US" dirty="0"/>
          </a:p>
        </p:txBody>
      </p:sp>
    </p:spTree>
    <p:extLst>
      <p:ext uri="{BB962C8B-B14F-4D97-AF65-F5344CB8AC3E}">
        <p14:creationId xmlns:p14="http://schemas.microsoft.com/office/powerpoint/2010/main" val="41717837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7 – Laptops and Other Mobile Devices</a:t>
            </a:r>
          </a:p>
          <a:p>
            <a:pPr>
              <a:buFontTx/>
              <a:buNone/>
            </a:pPr>
            <a:r>
              <a:rPr lang="en-US" sz="1200" b="0" dirty="0"/>
              <a:t>7.7 – Basic Troubleshooting Process for Laptops and other Mobile Devices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97</a:t>
            </a:fld>
            <a:endParaRPr lang="en-US" dirty="0"/>
          </a:p>
        </p:txBody>
      </p:sp>
    </p:spTree>
    <p:extLst>
      <p:ext uri="{BB962C8B-B14F-4D97-AF65-F5344CB8AC3E}">
        <p14:creationId xmlns:p14="http://schemas.microsoft.com/office/powerpoint/2010/main" val="21922751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7.7 – Basic Troubleshooting Process for Laptops and other Mobile Devices</a:t>
            </a:r>
            <a:endParaRPr lang="en-GB" b="0" dirty="0"/>
          </a:p>
          <a:p>
            <a:pPr>
              <a:lnSpc>
                <a:spcPct val="80000"/>
              </a:lnSpc>
              <a:buFontTx/>
              <a:buNone/>
            </a:pPr>
            <a:r>
              <a:rPr lang="en-US" dirty="0">
                <a:latin typeface="Arial" charset="0"/>
              </a:rPr>
              <a:t>7.7.1 – Six Steps of Troubleshooting Laptops and Other Mobile Devices</a:t>
            </a:r>
          </a:p>
          <a:p>
            <a:pPr>
              <a:lnSpc>
                <a:spcPct val="80000"/>
              </a:lnSpc>
              <a:buFontTx/>
              <a:buNone/>
            </a:pPr>
            <a:r>
              <a:rPr lang="en-US" dirty="0">
                <a:latin typeface="Arial" charset="0"/>
              </a:rPr>
              <a:t>7.7.1.1 – Troubleshooting Steps</a:t>
            </a:r>
          </a:p>
        </p:txBody>
      </p:sp>
      <p:sp>
        <p:nvSpPr>
          <p:cNvPr id="4" name="Slide Number Placeholder 3"/>
          <p:cNvSpPr>
            <a:spLocks noGrp="1"/>
          </p:cNvSpPr>
          <p:nvPr>
            <p:ph type="sldNum" sz="quarter" idx="10"/>
          </p:nvPr>
        </p:nvSpPr>
        <p:spPr/>
        <p:txBody>
          <a:bodyPr/>
          <a:lstStyle/>
          <a:p>
            <a:fld id="{5641018C-6CAF-B84E-B92C-ECB119457FBA}" type="slidenum">
              <a:rPr lang="en-US" smtClean="0"/>
              <a:t>98</a:t>
            </a:fld>
            <a:endParaRPr lang="en-US" dirty="0"/>
          </a:p>
        </p:txBody>
      </p:sp>
    </p:spTree>
    <p:extLst>
      <p:ext uri="{BB962C8B-B14F-4D97-AF65-F5344CB8AC3E}">
        <p14:creationId xmlns:p14="http://schemas.microsoft.com/office/powerpoint/2010/main" val="26755642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7.7 – Basic Troubleshooting Process for Laptops and other Mobile Devices</a:t>
            </a:r>
            <a:endParaRPr lang="en-GB" b="0" dirty="0"/>
          </a:p>
          <a:p>
            <a:pPr>
              <a:lnSpc>
                <a:spcPct val="80000"/>
              </a:lnSpc>
              <a:buFontTx/>
              <a:buNone/>
            </a:pPr>
            <a:r>
              <a:rPr lang="en-US" dirty="0">
                <a:latin typeface="Arial" charset="0"/>
              </a:rPr>
              <a:t>7.7.1 – Six Steps of Troubleshooting Laptops and Other Mobile Devices</a:t>
            </a:r>
          </a:p>
          <a:p>
            <a:pPr>
              <a:lnSpc>
                <a:spcPct val="80000"/>
              </a:lnSpc>
              <a:buFontTx/>
              <a:buNone/>
            </a:pPr>
            <a:r>
              <a:rPr lang="en-US" dirty="0">
                <a:latin typeface="Arial" charset="0"/>
              </a:rPr>
              <a:t>7.7.1.2 – Identify the Problem</a:t>
            </a:r>
          </a:p>
        </p:txBody>
      </p:sp>
      <p:sp>
        <p:nvSpPr>
          <p:cNvPr id="4" name="Slide Number Placeholder 3"/>
          <p:cNvSpPr>
            <a:spLocks noGrp="1"/>
          </p:cNvSpPr>
          <p:nvPr>
            <p:ph type="sldNum" sz="quarter" idx="10"/>
          </p:nvPr>
        </p:nvSpPr>
        <p:spPr/>
        <p:txBody>
          <a:bodyPr/>
          <a:lstStyle/>
          <a:p>
            <a:fld id="{5641018C-6CAF-B84E-B92C-ECB119457FBA}" type="slidenum">
              <a:rPr lang="en-US" smtClean="0"/>
              <a:t>99</a:t>
            </a:fld>
            <a:endParaRPr lang="en-US" dirty="0"/>
          </a:p>
        </p:txBody>
      </p:sp>
    </p:spTree>
    <p:extLst>
      <p:ext uri="{BB962C8B-B14F-4D97-AF65-F5344CB8AC3E}">
        <p14:creationId xmlns:p14="http://schemas.microsoft.com/office/powerpoint/2010/main" val="2366693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3.xml"/><Relationship Id="rId1" Type="http://schemas.openxmlformats.org/officeDocument/2006/relationships/tags" Target="../tags/tag101.xml"/><Relationship Id="rId4" Type="http://schemas.openxmlformats.org/officeDocument/2006/relationships/image" Target="../media/image88.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3.xml"/><Relationship Id="rId1" Type="http://schemas.openxmlformats.org/officeDocument/2006/relationships/tags" Target="../tags/tag102.xml"/><Relationship Id="rId4" Type="http://schemas.openxmlformats.org/officeDocument/2006/relationships/image" Target="../media/image89.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3.xml"/><Relationship Id="rId1" Type="http://schemas.openxmlformats.org/officeDocument/2006/relationships/tags" Target="../tags/tag103.xml"/><Relationship Id="rId4" Type="http://schemas.openxmlformats.org/officeDocument/2006/relationships/image" Target="../media/image90.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3.xml"/><Relationship Id="rId1" Type="http://schemas.openxmlformats.org/officeDocument/2006/relationships/tags" Target="../tags/tag104.xml"/><Relationship Id="rId4" Type="http://schemas.openxmlformats.org/officeDocument/2006/relationships/image" Target="../media/image91.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3.xml"/><Relationship Id="rId1" Type="http://schemas.openxmlformats.org/officeDocument/2006/relationships/tags" Target="../tags/tag105.xml"/><Relationship Id="rId4" Type="http://schemas.openxmlformats.org/officeDocument/2006/relationships/image" Target="../media/image92.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3.xml"/><Relationship Id="rId1" Type="http://schemas.openxmlformats.org/officeDocument/2006/relationships/tags" Target="../tags/tag106.xml"/><Relationship Id="rId4" Type="http://schemas.openxmlformats.org/officeDocument/2006/relationships/image" Target="../media/image93.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13.xml"/><Relationship Id="rId1" Type="http://schemas.openxmlformats.org/officeDocument/2006/relationships/tags" Target="../tags/tag107.xml"/><Relationship Id="rId4" Type="http://schemas.openxmlformats.org/officeDocument/2006/relationships/image" Target="../media/image94.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3.xml"/><Relationship Id="rId1" Type="http://schemas.openxmlformats.org/officeDocument/2006/relationships/tags" Target="../tags/tag108.xml"/><Relationship Id="rId4" Type="http://schemas.openxmlformats.org/officeDocument/2006/relationships/image" Target="../media/image95.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3.xml"/><Relationship Id="rId1" Type="http://schemas.openxmlformats.org/officeDocument/2006/relationships/tags" Target="../tags/tag109.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3.xml"/><Relationship Id="rId1" Type="http://schemas.openxmlformats.org/officeDocument/2006/relationships/tags" Target="../tags/tag1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3.xml"/><Relationship Id="rId1" Type="http://schemas.openxmlformats.org/officeDocument/2006/relationships/tags" Target="../tags/tag111.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4.xml"/><Relationship Id="rId1" Type="http://schemas.openxmlformats.org/officeDocument/2006/relationships/tags" Target="../tags/tag112.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13.xml"/><Relationship Id="rId1" Type="http://schemas.openxmlformats.org/officeDocument/2006/relationships/tags" Target="../tags/tag113.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3.xml"/><Relationship Id="rId1" Type="http://schemas.openxmlformats.org/officeDocument/2006/relationships/tags" Target="../tags/tag114.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3.xml"/><Relationship Id="rId1" Type="http://schemas.openxmlformats.org/officeDocument/2006/relationships/tags" Target="../tags/tag115.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13.xml"/><Relationship Id="rId1" Type="http://schemas.openxmlformats.org/officeDocument/2006/relationships/tags" Target="../tags/tag116.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3.xml"/><Relationship Id="rId1" Type="http://schemas.openxmlformats.org/officeDocument/2006/relationships/tags" Target="../tags/tag117.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3.xml"/><Relationship Id="rId1" Type="http://schemas.openxmlformats.org/officeDocument/2006/relationships/tags" Target="../tags/tag118.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3.xml"/><Relationship Id="rId1" Type="http://schemas.openxmlformats.org/officeDocument/2006/relationships/tags" Target="../tags/tag119.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3.xml"/><Relationship Id="rId1" Type="http://schemas.openxmlformats.org/officeDocument/2006/relationships/tags" Target="../tags/tag12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 Id="rId5" Type="http://schemas.openxmlformats.org/officeDocument/2006/relationships/hyperlink" Target="https://www.netacad.com/group/communities/it-essentials" TargetMode="External"/><Relationship Id="rId4" Type="http://schemas.openxmlformats.org/officeDocument/2006/relationships/hyperlink" Target="https://www.netacad.com/group/communities/community-home"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 Id="rId5" Type="http://schemas.openxmlformats.org/officeDocument/2006/relationships/image" Target="../media/image1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7.png"/><Relationship Id="rId2" Type="http://schemas.openxmlformats.org/officeDocument/2006/relationships/slideLayout" Target="../slideLayouts/slideLayout13.xml"/><Relationship Id="rId1" Type="http://schemas.openxmlformats.org/officeDocument/2006/relationships/tags" Target="../tags/tag3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29.png"/><Relationship Id="rId2" Type="http://schemas.openxmlformats.org/officeDocument/2006/relationships/slideLayout" Target="../slideLayouts/slideLayout13.xml"/><Relationship Id="rId1" Type="http://schemas.openxmlformats.org/officeDocument/2006/relationships/tags" Target="../tags/tag3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3.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6.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7.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4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49.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5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1.xml"/><Relationship Id="rId5" Type="http://schemas.openxmlformats.org/officeDocument/2006/relationships/image" Target="../media/image45.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3.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54.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5.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7.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tags" Target="../tags/tag58.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59.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0.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61.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ags" Target="../tags/tag6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tags" Target="../tags/tag63.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64.xml"/><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65.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tags" Target="../tags/tag66.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3.xml"/><Relationship Id="rId1" Type="http://schemas.openxmlformats.org/officeDocument/2006/relationships/tags" Target="../tags/tag67.xml"/><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3.xml"/><Relationship Id="rId1" Type="http://schemas.openxmlformats.org/officeDocument/2006/relationships/tags" Target="../tags/tag68.xml"/><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3.xml"/><Relationship Id="rId1" Type="http://schemas.openxmlformats.org/officeDocument/2006/relationships/tags" Target="../tags/tag69.xml"/><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3.xml"/><Relationship Id="rId1" Type="http://schemas.openxmlformats.org/officeDocument/2006/relationships/tags" Target="../tags/tag70.xml"/><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tags" Target="../tags/tag71.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3.xml"/><Relationship Id="rId1" Type="http://schemas.openxmlformats.org/officeDocument/2006/relationships/tags" Target="../tags/tag72.xml"/><Relationship Id="rId5" Type="http://schemas.openxmlformats.org/officeDocument/2006/relationships/image" Target="../media/image64.png"/><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3.xml"/><Relationship Id="rId1" Type="http://schemas.openxmlformats.org/officeDocument/2006/relationships/tags" Target="../tags/tag73.xml"/><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3.xml"/><Relationship Id="rId1" Type="http://schemas.openxmlformats.org/officeDocument/2006/relationships/tags" Target="../tags/tag7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3.xml"/><Relationship Id="rId1" Type="http://schemas.openxmlformats.org/officeDocument/2006/relationships/tags" Target="../tags/tag7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3.xml"/><Relationship Id="rId1" Type="http://schemas.openxmlformats.org/officeDocument/2006/relationships/tags" Target="../tags/tag76.xml"/><Relationship Id="rId5" Type="http://schemas.openxmlformats.org/officeDocument/2006/relationships/image" Target="../media/image70.png"/><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4.xml"/><Relationship Id="rId1" Type="http://schemas.openxmlformats.org/officeDocument/2006/relationships/tags" Target="../tags/tag77.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3.xml"/><Relationship Id="rId1" Type="http://schemas.openxmlformats.org/officeDocument/2006/relationships/tags" Target="../tags/tag78.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3.xml"/><Relationship Id="rId1" Type="http://schemas.openxmlformats.org/officeDocument/2006/relationships/tags" Target="../tags/tag7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3.xml"/><Relationship Id="rId1" Type="http://schemas.openxmlformats.org/officeDocument/2006/relationships/tags" Target="../tags/tag8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3.xml"/><Relationship Id="rId1" Type="http://schemas.openxmlformats.org/officeDocument/2006/relationships/tags" Target="../tags/tag81.xml"/><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3.xml"/><Relationship Id="rId1" Type="http://schemas.openxmlformats.org/officeDocument/2006/relationships/tags" Target="../tags/tag82.xml"/><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3.xml"/><Relationship Id="rId1" Type="http://schemas.openxmlformats.org/officeDocument/2006/relationships/tags" Target="../tags/tag83.xml"/><Relationship Id="rId4" Type="http://schemas.openxmlformats.org/officeDocument/2006/relationships/image" Target="../media/image73.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3.xml"/><Relationship Id="rId1" Type="http://schemas.openxmlformats.org/officeDocument/2006/relationships/tags" Target="../tags/tag84.xml"/><Relationship Id="rId4" Type="http://schemas.openxmlformats.org/officeDocument/2006/relationships/image" Target="../media/image74.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3.xml"/><Relationship Id="rId1" Type="http://schemas.openxmlformats.org/officeDocument/2006/relationships/tags" Target="../tags/tag85.xml"/><Relationship Id="rId4" Type="http://schemas.openxmlformats.org/officeDocument/2006/relationships/image" Target="../media/image75.png"/></Relationships>
</file>

<file path=ppt/slides/_rels/slide8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85.xml"/><Relationship Id="rId7" Type="http://schemas.openxmlformats.org/officeDocument/2006/relationships/image" Target="../media/image79.png"/><Relationship Id="rId2" Type="http://schemas.openxmlformats.org/officeDocument/2006/relationships/slideLayout" Target="../slideLayouts/slideLayout13.xml"/><Relationship Id="rId1" Type="http://schemas.openxmlformats.org/officeDocument/2006/relationships/tags" Target="../tags/tag8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3.xml"/><Relationship Id="rId1" Type="http://schemas.openxmlformats.org/officeDocument/2006/relationships/tags" Target="../tags/tag87.xml"/><Relationship Id="rId4" Type="http://schemas.openxmlformats.org/officeDocument/2006/relationships/image" Target="../media/image81.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3.xml"/><Relationship Id="rId1" Type="http://schemas.openxmlformats.org/officeDocument/2006/relationships/tags" Target="../tags/tag88.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3.xml"/><Relationship Id="rId1" Type="http://schemas.openxmlformats.org/officeDocument/2006/relationships/tags" Target="../tags/tag89.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3.xml"/><Relationship Id="rId1" Type="http://schemas.openxmlformats.org/officeDocument/2006/relationships/tags" Target="../tags/tag90.xml"/><Relationship Id="rId4" Type="http://schemas.openxmlformats.org/officeDocument/2006/relationships/image" Target="../media/image8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3.xml"/><Relationship Id="rId1" Type="http://schemas.openxmlformats.org/officeDocument/2006/relationships/tags" Target="../tags/tag91.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3.xml"/><Relationship Id="rId1" Type="http://schemas.openxmlformats.org/officeDocument/2006/relationships/tags" Target="../tags/tag9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3.xml"/><Relationship Id="rId1" Type="http://schemas.openxmlformats.org/officeDocument/2006/relationships/tags" Target="../tags/tag93.xml"/><Relationship Id="rId4" Type="http://schemas.openxmlformats.org/officeDocument/2006/relationships/image" Target="../media/image83.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4.xml"/><Relationship Id="rId1" Type="http://schemas.openxmlformats.org/officeDocument/2006/relationships/tags" Target="../tags/tag94.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3.xml"/><Relationship Id="rId1" Type="http://schemas.openxmlformats.org/officeDocument/2006/relationships/tags" Target="../tags/tag95.xml"/><Relationship Id="rId4" Type="http://schemas.openxmlformats.org/officeDocument/2006/relationships/image" Target="../media/image84.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3.xml"/><Relationship Id="rId1" Type="http://schemas.openxmlformats.org/officeDocument/2006/relationships/tags" Target="../tags/tag96.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3.xml"/><Relationship Id="rId1" Type="http://schemas.openxmlformats.org/officeDocument/2006/relationships/tags" Target="../tags/tag97.xml"/><Relationship Id="rId4" Type="http://schemas.openxmlformats.org/officeDocument/2006/relationships/image" Target="../media/image85.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4.xml"/><Relationship Id="rId1" Type="http://schemas.openxmlformats.org/officeDocument/2006/relationships/tags" Target="../tags/tag98.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3.xml"/><Relationship Id="rId1" Type="http://schemas.openxmlformats.org/officeDocument/2006/relationships/tags" Target="../tags/tag99.xml"/><Relationship Id="rId4" Type="http://schemas.openxmlformats.org/officeDocument/2006/relationships/image" Target="../media/image86.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3.xml"/><Relationship Id="rId1" Type="http://schemas.openxmlformats.org/officeDocument/2006/relationships/tags" Target="../tags/tag100.xml"/><Relationship Id="rId4"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5" y="1911178"/>
            <a:ext cx="5955513" cy="1034302"/>
          </a:xfrm>
        </p:spPr>
        <p:txBody>
          <a:bodyPr/>
          <a:lstStyle/>
          <a:p>
            <a:r>
              <a:rPr lang="en-US" dirty="0">
                <a:solidFill>
                  <a:srgbClr val="AFDFFB"/>
                </a:solidFill>
              </a:rPr>
              <a:t>Chapter 7: Laptops and Other Mobile Devices</a:t>
            </a:r>
          </a:p>
        </p:txBody>
      </p:sp>
      <p:sp>
        <p:nvSpPr>
          <p:cNvPr id="5" name="Text Placeholder 4"/>
          <p:cNvSpPr>
            <a:spLocks noGrp="1"/>
          </p:cNvSpPr>
          <p:nvPr>
            <p:ph type="body" sz="quarter" idx="13"/>
          </p:nvPr>
        </p:nvSpPr>
        <p:spPr>
          <a:xfrm>
            <a:off x="463292" y="2872236"/>
            <a:ext cx="5925246" cy="902174"/>
          </a:xfrm>
        </p:spPr>
        <p:txBody>
          <a:bodyPr/>
          <a:lstStyle/>
          <a:p>
            <a:r>
              <a:rPr lang="en-US" dirty="0">
                <a:solidFill>
                  <a:srgbClr val="CDE8C3"/>
                </a:solidFill>
              </a:rPr>
              <a:t>Instructor Materials</a:t>
            </a:r>
          </a:p>
        </p:txBody>
      </p:sp>
      <p:sp>
        <p:nvSpPr>
          <p:cNvPr id="7" name="Subtitle 6"/>
          <p:cNvSpPr>
            <a:spLocks noGrp="1"/>
          </p:cNvSpPr>
          <p:nvPr>
            <p:ph type="subTitle" idx="1"/>
          </p:nvPr>
        </p:nvSpPr>
        <p:spPr>
          <a:xfrm>
            <a:off x="469496" y="3809526"/>
            <a:ext cx="2898544" cy="902174"/>
          </a:xfrm>
        </p:spPr>
        <p:txBody>
          <a:bodyPr/>
          <a:lstStyle/>
          <a:p>
            <a:r>
              <a:rPr lang="en-US" dirty="0">
                <a:solidFill>
                  <a:schemeClr val="accent5">
                    <a:lumMod val="40000"/>
                    <a:lumOff val="60000"/>
                  </a:schemeClr>
                </a:solidFill>
              </a:rPr>
              <a:t>IT Essentials v7.0</a:t>
            </a:r>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7: Best Practices</a:t>
            </a:r>
          </a:p>
        </p:txBody>
      </p:sp>
      <p:sp>
        <p:nvSpPr>
          <p:cNvPr id="11266" name="Rectangle 34"/>
          <p:cNvSpPr>
            <a:spLocks noGrp="1" noChangeArrowheads="1"/>
          </p:cNvSpPr>
          <p:nvPr>
            <p:ph idx="1"/>
          </p:nvPr>
        </p:nvSpPr>
        <p:spPr/>
        <p:txBody>
          <a:bodyPr numCol="2"/>
          <a:lstStyle/>
          <a:p>
            <a:pPr marL="0" indent="0">
              <a:lnSpc>
                <a:spcPct val="85000"/>
              </a:lnSpc>
              <a:spcBef>
                <a:spcPct val="30000"/>
              </a:spcBef>
              <a:buNone/>
            </a:pPr>
            <a:r>
              <a:rPr lang="en-US" dirty="0"/>
              <a:t>Prior to teaching Chapter 7, the instructor should:</a:t>
            </a:r>
          </a:p>
          <a:p>
            <a:pPr eaLnBrk="1" hangingPunct="1">
              <a:lnSpc>
                <a:spcPct val="85000"/>
              </a:lnSpc>
              <a:spcBef>
                <a:spcPct val="30000"/>
              </a:spcBef>
            </a:pPr>
            <a:r>
              <a:rPr lang="en-US" dirty="0"/>
              <a:t>Complete Chapter 7, “Assessment.”</a:t>
            </a:r>
          </a:p>
          <a:p>
            <a:pPr eaLnBrk="1" hangingPunct="1">
              <a:lnSpc>
                <a:spcPct val="85000"/>
              </a:lnSpc>
              <a:spcBef>
                <a:spcPct val="30000"/>
              </a:spcBef>
            </a:pPr>
            <a:r>
              <a:rPr lang="en-US" dirty="0"/>
              <a:t>The objectives of this chapter are:</a:t>
            </a:r>
          </a:p>
          <a:p>
            <a:pPr marL="542131" lvl="2" indent="-214313">
              <a:buFont typeface="Arial" panose="020B0604020202020204" pitchFamily="34" charset="0"/>
              <a:buChar char="•"/>
            </a:pPr>
            <a:r>
              <a:rPr lang="en-US" dirty="0"/>
              <a:t>Describe the features of mobile devices.</a:t>
            </a:r>
          </a:p>
          <a:p>
            <a:pPr marL="542131" lvl="2" indent="-214313">
              <a:buFont typeface="Arial" panose="020B0604020202020204" pitchFamily="34" charset="0"/>
              <a:buChar char="•"/>
            </a:pPr>
            <a:r>
              <a:rPr lang="en-US" dirty="0"/>
              <a:t>Describe the features of laptop components.</a:t>
            </a:r>
          </a:p>
          <a:p>
            <a:pPr marL="542131" lvl="2" indent="-214313">
              <a:buFont typeface="Arial" panose="020B0604020202020204" pitchFamily="34" charset="0"/>
              <a:buChar char="•"/>
            </a:pPr>
            <a:r>
              <a:rPr lang="en-US" dirty="0"/>
              <a:t>Compare the types of laptop displays.</a:t>
            </a:r>
          </a:p>
          <a:p>
            <a:pPr marL="542131" lvl="2" indent="-214313">
              <a:buFont typeface="Arial" panose="020B0604020202020204" pitchFamily="34" charset="0"/>
              <a:buChar char="•"/>
            </a:pPr>
            <a:r>
              <a:rPr lang="en-US" dirty="0"/>
              <a:t>Explain how to configure power settings on laptops.</a:t>
            </a:r>
          </a:p>
          <a:p>
            <a:pPr marL="542131" lvl="2" indent="-214313">
              <a:buFont typeface="Arial" panose="020B0604020202020204" pitchFamily="34" charset="0"/>
              <a:buChar char="•"/>
            </a:pPr>
            <a:r>
              <a:rPr lang="en-US" dirty="0"/>
              <a:t>Explain how to configure wireless communication on laptops.</a:t>
            </a:r>
          </a:p>
          <a:p>
            <a:pPr marL="542131" lvl="2" indent="-214313">
              <a:buFont typeface="Arial" panose="020B0604020202020204" pitchFamily="34" charset="0"/>
              <a:buChar char="•"/>
            </a:pPr>
            <a:r>
              <a:rPr lang="en-US" dirty="0"/>
              <a:t>Explain how to remove and install laptop memory and adapter modules.</a:t>
            </a:r>
          </a:p>
          <a:p>
            <a:pPr marL="542131" lvl="2" indent="-214313">
              <a:buFont typeface="Arial" panose="020B0604020202020204" pitchFamily="34" charset="0"/>
              <a:buChar char="•"/>
            </a:pPr>
            <a:r>
              <a:rPr lang="en-US" dirty="0"/>
              <a:t>Explain how to remove and install laptop hardware.</a:t>
            </a:r>
          </a:p>
          <a:p>
            <a:pPr marL="542131" lvl="2" indent="-214313">
              <a:buFont typeface="Arial" panose="020B0604020202020204" pitchFamily="34" charset="0"/>
              <a:buChar char="•"/>
            </a:pPr>
            <a:r>
              <a:rPr lang="en-US" dirty="0"/>
              <a:t>Describe common mobile device hardware.</a:t>
            </a:r>
          </a:p>
          <a:p>
            <a:pPr marL="542131" lvl="2" indent="-214313">
              <a:buFont typeface="Arial" panose="020B0604020202020204" pitchFamily="34" charset="0"/>
              <a:buChar char="•"/>
            </a:pPr>
            <a:r>
              <a:rPr lang="en-US" dirty="0"/>
              <a:t>Describe the hardware components of specialty mobile devices.</a:t>
            </a:r>
          </a:p>
          <a:p>
            <a:pPr marL="542131" lvl="2" indent="-214313">
              <a:buFont typeface="Arial" panose="020B0604020202020204" pitchFamily="34" charset="0"/>
              <a:buChar char="•"/>
            </a:pPr>
            <a:endParaRPr lang="en-US" dirty="0"/>
          </a:p>
          <a:p>
            <a:pPr marL="542131" lvl="2" indent="-214313">
              <a:buFont typeface="Arial" panose="020B0604020202020204" pitchFamily="34" charset="0"/>
              <a:buChar char="•"/>
            </a:pPr>
            <a:endParaRPr lang="en-US" dirty="0"/>
          </a:p>
          <a:p>
            <a:pPr marL="542131" lvl="2" indent="-214313">
              <a:buFont typeface="Arial" panose="020B0604020202020204" pitchFamily="34" charset="0"/>
              <a:buChar char="•"/>
            </a:pPr>
            <a:endParaRPr lang="en-US" dirty="0"/>
          </a:p>
          <a:p>
            <a:pPr marL="327818" lvl="2" indent="0">
              <a:buNone/>
            </a:pPr>
            <a:endParaRPr lang="en-US" dirty="0"/>
          </a:p>
          <a:p>
            <a:pPr marL="327818" lvl="2" indent="0">
              <a:buNone/>
            </a:pPr>
            <a:endParaRPr lang="en-US" dirty="0"/>
          </a:p>
          <a:p>
            <a:pPr marL="542131" lvl="2" indent="-214313">
              <a:buFont typeface="Arial" panose="020B0604020202020204" pitchFamily="34" charset="0"/>
              <a:buChar char="•"/>
            </a:pPr>
            <a:r>
              <a:rPr lang="en-US" dirty="0"/>
              <a:t>Explain how to configure wireless and cellular data settings.</a:t>
            </a:r>
          </a:p>
          <a:p>
            <a:pPr marL="542131" lvl="2" indent="-214313">
              <a:buFont typeface="Arial" panose="020B0604020202020204" pitchFamily="34" charset="0"/>
              <a:buChar char="•"/>
            </a:pPr>
            <a:r>
              <a:rPr lang="en-US" dirty="0"/>
              <a:t>Explain how to pair Bluetooth devices.</a:t>
            </a:r>
          </a:p>
          <a:p>
            <a:pPr marL="542131" lvl="2" indent="-214313">
              <a:buFont typeface="Arial" panose="020B0604020202020204" pitchFamily="34" charset="0"/>
              <a:buChar char="•"/>
            </a:pPr>
            <a:r>
              <a:rPr lang="en-US" dirty="0"/>
              <a:t>Explain how to configure email settings.</a:t>
            </a:r>
          </a:p>
          <a:p>
            <a:pPr marL="542131" lvl="2" indent="-214313">
              <a:buFont typeface="Arial" panose="020B0604020202020204" pitchFamily="34" charset="0"/>
              <a:buChar char="•"/>
            </a:pPr>
            <a:r>
              <a:rPr lang="en-US" dirty="0"/>
              <a:t>Explain how to synchronize data.</a:t>
            </a:r>
          </a:p>
          <a:p>
            <a:pPr marL="542131" lvl="2" indent="-214313">
              <a:buFont typeface="Arial" panose="020B0604020202020204" pitchFamily="34" charset="0"/>
              <a:buChar char="•"/>
            </a:pPr>
            <a:r>
              <a:rPr lang="en-US" dirty="0"/>
              <a:t>Explain how to schedule and perform laptop and mobile device maintenance.</a:t>
            </a:r>
          </a:p>
          <a:p>
            <a:pPr marL="542131" lvl="2" indent="-214313">
              <a:buFont typeface="Arial" panose="020B0604020202020204" pitchFamily="34" charset="0"/>
              <a:buChar char="•"/>
            </a:pPr>
            <a:r>
              <a:rPr lang="en-US" dirty="0"/>
              <a:t>Explain the six steps of troubleshooting Laptops and other Mobile Devices.</a:t>
            </a:r>
          </a:p>
          <a:p>
            <a:pPr marL="542131" lvl="2" indent="-214313">
              <a:buFont typeface="Arial" panose="020B0604020202020204" pitchFamily="34" charset="0"/>
              <a:buChar char="•"/>
            </a:pPr>
            <a:r>
              <a:rPr lang="en-US" dirty="0"/>
              <a:t>Describe common problems and solutions related to Laptops and other Mobile Devices.</a:t>
            </a:r>
          </a:p>
          <a:p>
            <a:pPr marL="542131" lvl="2" indent="-214313">
              <a:buFont typeface="Arial" panose="020B0604020202020204" pitchFamily="34" charset="0"/>
              <a:buChar char="•"/>
            </a:pPr>
            <a:endParaRPr lang="en-CA" sz="1400" dirty="0"/>
          </a:p>
        </p:txBody>
      </p:sp>
    </p:spTree>
    <p:custDataLst>
      <p:tags r:id="rId1"/>
    </p:custDataLst>
    <p:extLst>
      <p:ext uri="{BB962C8B-B14F-4D97-AF65-F5344CB8AC3E}">
        <p14:creationId xmlns:p14="http://schemas.microsoft.com/office/powerpoint/2010/main" val="2379341361"/>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1600" dirty="0"/>
              <a:t>Six Steps of Troubleshooting Laptops and Other Mobile Devices</a:t>
            </a:r>
            <a:br>
              <a:rPr lang="en-US" altLang="en-US" sz="1600" dirty="0"/>
            </a:br>
            <a:r>
              <a:rPr lang="en-CA" altLang="en-US" dirty="0"/>
              <a:t>Establish a Theory of Probable Cause</a:t>
            </a:r>
          </a:p>
        </p:txBody>
      </p:sp>
      <p:pic>
        <p:nvPicPr>
          <p:cNvPr id="3" name="Picture 2" descr="This figure is a Table has 2 rows and 2 columns. The first row is common in the first column is common causes of laptop problems. The second row in the second column lists these problems as battery does not have a charge, battery will not charge, loose cable connections, keyboard does not work, num lock key is on, and loose RAM module. The second row in the first column is common causes of mobile device problems. The second row, second column lists them as the power button is broken, the battery can no longer hold a charge, there is excessive dirt in the speaker, microphone, or charging port, the mobile device has been dropped, the mobile device has been submerged. ">
            <a:extLst>
              <a:ext uri="{FF2B5EF4-FFF2-40B4-BE49-F238E27FC236}">
                <a16:creationId xmlns:a16="http://schemas.microsoft.com/office/drawing/2014/main" id="{B4C8DC09-1A74-4638-A239-EE8C046B5B4B}"/>
              </a:ext>
            </a:extLst>
          </p:cNvPr>
          <p:cNvPicPr>
            <a:picLocks noChangeAspect="1"/>
          </p:cNvPicPr>
          <p:nvPr/>
        </p:nvPicPr>
        <p:blipFill>
          <a:blip r:embed="rId4"/>
          <a:stretch>
            <a:fillRect/>
          </a:stretch>
        </p:blipFill>
        <p:spPr>
          <a:xfrm>
            <a:off x="1129816" y="1244015"/>
            <a:ext cx="6884368" cy="2639428"/>
          </a:xfrm>
          <a:prstGeom prst="rect">
            <a:avLst/>
          </a:prstGeom>
        </p:spPr>
      </p:pic>
    </p:spTree>
    <p:custDataLst>
      <p:tags r:id="rId1"/>
    </p:custDataLst>
    <p:extLst>
      <p:ext uri="{BB962C8B-B14F-4D97-AF65-F5344CB8AC3E}">
        <p14:creationId xmlns:p14="http://schemas.microsoft.com/office/powerpoint/2010/main" val="3757787405"/>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1600" dirty="0"/>
              <a:t>Six Steps of Troubleshooting Laptops and Other Mobile Devices</a:t>
            </a:r>
            <a:br>
              <a:rPr lang="en-US" altLang="en-US" sz="1600" dirty="0"/>
            </a:br>
            <a:r>
              <a:rPr lang="en-CA" altLang="en-US" dirty="0"/>
              <a:t>Test the Theory to Determine Cause</a:t>
            </a:r>
          </a:p>
        </p:txBody>
      </p:sp>
      <p:pic>
        <p:nvPicPr>
          <p:cNvPr id="2" name="Picture 1" descr="This figure is a table that has common steps to determine cause for laptop problems and common steps to determining causes for mobile device problems. The common steps to determine causes for laptop problems are: Use AC adapter with laptop, replace battery, Reboot the laptop, Check BIOS settings, Disconnect and reconnect the cables, Disconnect peripherals, Toggle Num Lock key, Remove and reinstall RAM, Caps lock key is on, Check for non-bootable media in a boot device, Common steps to determine cause for mobile device problems, Restart the mobile device, Plug the mobile device into an AC outlet, Replace the mobile device battery, Remove any removable battery and reinstall it, Clean the speaker, microphone, charging port, or other connection ports. ">
            <a:extLst>
              <a:ext uri="{FF2B5EF4-FFF2-40B4-BE49-F238E27FC236}">
                <a16:creationId xmlns:a16="http://schemas.microsoft.com/office/drawing/2014/main" id="{F2363567-6D42-4F66-9FE9-E5BD30ECCCB5}"/>
              </a:ext>
            </a:extLst>
          </p:cNvPr>
          <p:cNvPicPr>
            <a:picLocks noChangeAspect="1"/>
          </p:cNvPicPr>
          <p:nvPr/>
        </p:nvPicPr>
        <p:blipFill>
          <a:blip r:embed="rId4"/>
          <a:stretch>
            <a:fillRect/>
          </a:stretch>
        </p:blipFill>
        <p:spPr>
          <a:xfrm>
            <a:off x="890762" y="906379"/>
            <a:ext cx="7362475" cy="3546558"/>
          </a:xfrm>
          <a:prstGeom prst="rect">
            <a:avLst/>
          </a:prstGeom>
        </p:spPr>
      </p:pic>
    </p:spTree>
    <p:custDataLst>
      <p:tags r:id="rId1"/>
    </p:custDataLst>
    <p:extLst>
      <p:ext uri="{BB962C8B-B14F-4D97-AF65-F5344CB8AC3E}">
        <p14:creationId xmlns:p14="http://schemas.microsoft.com/office/powerpoint/2010/main" val="3432029512"/>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41393"/>
            <a:ext cx="9144000" cy="1258018"/>
          </a:xfrm>
        </p:spPr>
        <p:txBody>
          <a:bodyPr/>
          <a:lstStyle/>
          <a:p>
            <a:r>
              <a:rPr lang="en-US" altLang="en-US" sz="1600" dirty="0"/>
              <a:t>Six Steps of Troubleshooting Laptops and Other Mobile Devices</a:t>
            </a:r>
            <a:br>
              <a:rPr lang="en-US" altLang="en-US" sz="1600" dirty="0"/>
            </a:br>
            <a:r>
              <a:rPr lang="en-CA" altLang="en-US" dirty="0"/>
              <a:t>Establish a Plan of Action to Resolve the Problem and Implement the Solution </a:t>
            </a:r>
          </a:p>
        </p:txBody>
      </p:sp>
      <p:pic>
        <p:nvPicPr>
          <p:cNvPr id="3" name="Picture 2" descr="The figure is a table. Table text reads, if no solution is achieved in the previous step, further research is required to implement the solution. The list includes Helpdesk repair logs, Other technicians, Manufacturer FAQ websites, Technical websites, News groups, Computer manuals, Device manuals, Online forums, and internet search">
            <a:extLst>
              <a:ext uri="{FF2B5EF4-FFF2-40B4-BE49-F238E27FC236}">
                <a16:creationId xmlns:a16="http://schemas.microsoft.com/office/drawing/2014/main" id="{05F351B3-D287-4F64-B619-51FB7D2D1054}"/>
              </a:ext>
            </a:extLst>
          </p:cNvPr>
          <p:cNvPicPr>
            <a:picLocks noChangeAspect="1"/>
          </p:cNvPicPr>
          <p:nvPr/>
        </p:nvPicPr>
        <p:blipFill>
          <a:blip r:embed="rId4"/>
          <a:stretch>
            <a:fillRect/>
          </a:stretch>
        </p:blipFill>
        <p:spPr>
          <a:xfrm>
            <a:off x="671512" y="1409700"/>
            <a:ext cx="7800975" cy="2324100"/>
          </a:xfrm>
          <a:prstGeom prst="rect">
            <a:avLst/>
          </a:prstGeom>
        </p:spPr>
      </p:pic>
    </p:spTree>
    <p:custDataLst>
      <p:tags r:id="rId1"/>
    </p:custDataLst>
    <p:extLst>
      <p:ext uri="{BB962C8B-B14F-4D97-AF65-F5344CB8AC3E}">
        <p14:creationId xmlns:p14="http://schemas.microsoft.com/office/powerpoint/2010/main" val="4129702602"/>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41393"/>
            <a:ext cx="9144000" cy="1258018"/>
          </a:xfrm>
        </p:spPr>
        <p:txBody>
          <a:bodyPr/>
          <a:lstStyle/>
          <a:p>
            <a:r>
              <a:rPr lang="en-US" altLang="en-US" sz="1600" dirty="0"/>
              <a:t>Six Steps of Troubleshooting Laptops and Other Mobile Devices</a:t>
            </a:r>
            <a:br>
              <a:rPr lang="en-US" altLang="en-US" sz="1600" dirty="0"/>
            </a:br>
            <a:r>
              <a:rPr lang="en-CA" altLang="en-US" dirty="0"/>
              <a:t>Verify Full System Functionality and if Applicable Implement Preventive Measures</a:t>
            </a:r>
          </a:p>
        </p:txBody>
      </p:sp>
      <p:pic>
        <p:nvPicPr>
          <p:cNvPr id="2" name="Picture 1" descr="the figure is a table. The table has 2 columns and 2 rows. Column 1 row one text reads verify solution and full system functionality for laptops and the following is listed in the second column for that row: reboot the laptop, attach the peripherals, operate laptop using only battery, print a document from an application, type a sample document to test keyboard, and check event viewer for warnings or errors. The second row of the first column text reads verify solution and full system functionality for mobile devices. The following is listed in the second column or that row: reboot the mobile device, browse the internet using wi-fi, brose the internet using 4g, 3g, or another carrier network type, make a phone call, send a text message, open different types of apps, and operate the mobile device using only the battery.">
            <a:extLst>
              <a:ext uri="{FF2B5EF4-FFF2-40B4-BE49-F238E27FC236}">
                <a16:creationId xmlns:a16="http://schemas.microsoft.com/office/drawing/2014/main" id="{04DF58A9-0C38-4B88-9EF8-659DC797122D}"/>
              </a:ext>
            </a:extLst>
          </p:cNvPr>
          <p:cNvPicPr>
            <a:picLocks noChangeAspect="1"/>
          </p:cNvPicPr>
          <p:nvPr/>
        </p:nvPicPr>
        <p:blipFill>
          <a:blip r:embed="rId4"/>
          <a:stretch>
            <a:fillRect/>
          </a:stretch>
        </p:blipFill>
        <p:spPr>
          <a:xfrm>
            <a:off x="1095375" y="1453889"/>
            <a:ext cx="6953250" cy="3044167"/>
          </a:xfrm>
          <a:prstGeom prst="rect">
            <a:avLst/>
          </a:prstGeom>
        </p:spPr>
      </p:pic>
    </p:spTree>
    <p:custDataLst>
      <p:tags r:id="rId1"/>
    </p:custDataLst>
    <p:extLst>
      <p:ext uri="{BB962C8B-B14F-4D97-AF65-F5344CB8AC3E}">
        <p14:creationId xmlns:p14="http://schemas.microsoft.com/office/powerpoint/2010/main" val="2137410174"/>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41393"/>
            <a:ext cx="9144000" cy="1258018"/>
          </a:xfrm>
        </p:spPr>
        <p:txBody>
          <a:bodyPr/>
          <a:lstStyle/>
          <a:p>
            <a:r>
              <a:rPr lang="en-US" altLang="en-US" sz="1600" dirty="0"/>
              <a:t>Six Steps of Troubleshooting Laptops and Other Mobile Devices</a:t>
            </a:r>
            <a:br>
              <a:rPr lang="en-US" altLang="en-US" sz="1600" dirty="0"/>
            </a:br>
            <a:r>
              <a:rPr lang="en-CA" altLang="en-US" dirty="0"/>
              <a:t>Document Findings, Actions, and Outcomes</a:t>
            </a:r>
          </a:p>
        </p:txBody>
      </p:sp>
      <p:pic>
        <p:nvPicPr>
          <p:cNvPr id="3" name="Picture 2" descr="The figure is a table. The table text reads document your findings, actions and outcomes and contains the following list: Discuss the solution implemented with the customer. Have the customer verify problem has been solved. Provide the customer with all paperwork. Document the steps taken to solve the problem in the work order and technician's journal. Document any components used in the repair. Document the time spent to solve the problem. ">
            <a:extLst>
              <a:ext uri="{FF2B5EF4-FFF2-40B4-BE49-F238E27FC236}">
                <a16:creationId xmlns:a16="http://schemas.microsoft.com/office/drawing/2014/main" id="{61A829AE-F65F-4519-95FB-7BE51933F73E}"/>
              </a:ext>
            </a:extLst>
          </p:cNvPr>
          <p:cNvPicPr>
            <a:picLocks noChangeAspect="1"/>
          </p:cNvPicPr>
          <p:nvPr/>
        </p:nvPicPr>
        <p:blipFill>
          <a:blip r:embed="rId4"/>
          <a:stretch>
            <a:fillRect/>
          </a:stretch>
        </p:blipFill>
        <p:spPr>
          <a:xfrm>
            <a:off x="1034789" y="1804737"/>
            <a:ext cx="7074421" cy="1714750"/>
          </a:xfrm>
          <a:prstGeom prst="rect">
            <a:avLst/>
          </a:prstGeom>
        </p:spPr>
      </p:pic>
    </p:spTree>
    <p:custDataLst>
      <p:tags r:id="rId1"/>
    </p:custDataLst>
    <p:extLst>
      <p:ext uri="{BB962C8B-B14F-4D97-AF65-F5344CB8AC3E}">
        <p14:creationId xmlns:p14="http://schemas.microsoft.com/office/powerpoint/2010/main" val="3438332237"/>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1600" dirty="0"/>
              <a:t>Common Problems and Solutions for Laptops and other Mobile Devices</a:t>
            </a:r>
            <a:br>
              <a:rPr lang="en-US" altLang="en-US" sz="1600" dirty="0"/>
            </a:br>
            <a:r>
              <a:rPr lang="en-CA" altLang="en-US" dirty="0"/>
              <a:t>Identify Common Problems and Solutions</a:t>
            </a:r>
          </a:p>
        </p:txBody>
      </p:sp>
      <p:sp>
        <p:nvSpPr>
          <p:cNvPr id="6" name="TextBox 5">
            <a:extLst>
              <a:ext uri="{FF2B5EF4-FFF2-40B4-BE49-F238E27FC236}">
                <a16:creationId xmlns:a16="http://schemas.microsoft.com/office/drawing/2014/main" id="{F5A91E59-CEAD-4DDB-8894-07BA3DB4F9A7}"/>
              </a:ext>
            </a:extLst>
          </p:cNvPr>
          <p:cNvSpPr txBox="1"/>
          <p:nvPr/>
        </p:nvSpPr>
        <p:spPr>
          <a:xfrm>
            <a:off x="379016" y="930750"/>
            <a:ext cx="7694065" cy="923330"/>
          </a:xfrm>
          <a:prstGeom prst="rect">
            <a:avLst/>
          </a:prstGeom>
          <a:noFill/>
        </p:spPr>
        <p:txBody>
          <a:bodyPr wrap="square" rtlCol="0">
            <a:spAutoFit/>
          </a:bodyPr>
          <a:lstStyle/>
          <a:p>
            <a:r>
              <a:rPr lang="en-US" dirty="0"/>
              <a:t>Laptops and other mobile device problems can be attributed to hardware, software, networks, or some combination of the three. You will resolve some types of problems more often than others.</a:t>
            </a:r>
          </a:p>
        </p:txBody>
      </p:sp>
      <p:pic>
        <p:nvPicPr>
          <p:cNvPr id="2" name="Picture 1" descr="The image is of a laptop and other mobile devices.">
            <a:extLst>
              <a:ext uri="{FF2B5EF4-FFF2-40B4-BE49-F238E27FC236}">
                <a16:creationId xmlns:a16="http://schemas.microsoft.com/office/drawing/2014/main" id="{CB9F7A0B-8EB0-4867-A3F7-EFA103563584}"/>
              </a:ext>
            </a:extLst>
          </p:cNvPr>
          <p:cNvPicPr>
            <a:picLocks noChangeAspect="1"/>
          </p:cNvPicPr>
          <p:nvPr/>
        </p:nvPicPr>
        <p:blipFill>
          <a:blip r:embed="rId4"/>
          <a:stretch>
            <a:fillRect/>
          </a:stretch>
        </p:blipFill>
        <p:spPr>
          <a:xfrm>
            <a:off x="1754660" y="1869401"/>
            <a:ext cx="4248077" cy="3160028"/>
          </a:xfrm>
          <a:prstGeom prst="rect">
            <a:avLst/>
          </a:prstGeom>
        </p:spPr>
      </p:pic>
    </p:spTree>
    <p:custDataLst>
      <p:tags r:id="rId1"/>
    </p:custDataLst>
    <p:extLst>
      <p:ext uri="{BB962C8B-B14F-4D97-AF65-F5344CB8AC3E}">
        <p14:creationId xmlns:p14="http://schemas.microsoft.com/office/powerpoint/2010/main" val="556948806"/>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41393"/>
            <a:ext cx="9144000" cy="1258018"/>
          </a:xfrm>
        </p:spPr>
        <p:txBody>
          <a:bodyPr/>
          <a:lstStyle/>
          <a:p>
            <a:r>
              <a:rPr lang="en-US" altLang="en-US" sz="1600" dirty="0"/>
              <a:t>Basic Troubleshooting for Laptops and Other Mobile Devices</a:t>
            </a:r>
            <a:br>
              <a:rPr lang="en-US" altLang="en-US" sz="1600" dirty="0"/>
            </a:br>
            <a:r>
              <a:rPr lang="en-CA" altLang="en-US" dirty="0"/>
              <a:t>Common Problems and Solutions for Laptops and Other Mobile Devices</a:t>
            </a:r>
          </a:p>
        </p:txBody>
      </p:sp>
      <p:pic>
        <p:nvPicPr>
          <p:cNvPr id="2" name="Picture 1" descr="The image shows a page for common problems and solutions for laptops. There are several problem types to select and each displays a table with probable causes and possible solutions. There is a link to a pdf that contains all the information on this page.">
            <a:extLst>
              <a:ext uri="{FF2B5EF4-FFF2-40B4-BE49-F238E27FC236}">
                <a16:creationId xmlns:a16="http://schemas.microsoft.com/office/drawing/2014/main" id="{8FF209C4-8D3C-46A6-BD83-9015408C6562}"/>
              </a:ext>
            </a:extLst>
          </p:cNvPr>
          <p:cNvPicPr>
            <a:picLocks noChangeAspect="1"/>
          </p:cNvPicPr>
          <p:nvPr/>
        </p:nvPicPr>
        <p:blipFill>
          <a:blip r:embed="rId4"/>
          <a:stretch>
            <a:fillRect/>
          </a:stretch>
        </p:blipFill>
        <p:spPr>
          <a:xfrm>
            <a:off x="1035536" y="1150821"/>
            <a:ext cx="7072928" cy="3404372"/>
          </a:xfrm>
          <a:prstGeom prst="rect">
            <a:avLst/>
          </a:prstGeom>
        </p:spPr>
      </p:pic>
    </p:spTree>
    <p:custDataLst>
      <p:tags r:id="rId1"/>
    </p:custDataLst>
    <p:extLst>
      <p:ext uri="{BB962C8B-B14F-4D97-AF65-F5344CB8AC3E}">
        <p14:creationId xmlns:p14="http://schemas.microsoft.com/office/powerpoint/2010/main" val="559810343"/>
      </p:ext>
    </p:extLst>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41393"/>
            <a:ext cx="9144000" cy="1258018"/>
          </a:xfrm>
        </p:spPr>
        <p:txBody>
          <a:bodyPr/>
          <a:lstStyle/>
          <a:p>
            <a:r>
              <a:rPr lang="en-US" altLang="en-US" sz="1600" dirty="0"/>
              <a:t>Basic Troubleshooting for Laptops and Other Mobile Devices</a:t>
            </a:r>
            <a:br>
              <a:rPr lang="en-US" altLang="en-US" sz="1600" dirty="0"/>
            </a:br>
            <a:r>
              <a:rPr lang="en-CA" altLang="en-US" dirty="0"/>
              <a:t>Common Problems and Solutions for Other Mobile Devices</a:t>
            </a:r>
          </a:p>
        </p:txBody>
      </p:sp>
      <p:pic>
        <p:nvPicPr>
          <p:cNvPr id="3" name="Picture 2" descr="The image shows a page for common problems and solutions for other mobile devices. There are several problem types to select and each displays a table with probable causes and possible solutions. There is a link to a pdf that contains all the information on this page.">
            <a:extLst>
              <a:ext uri="{FF2B5EF4-FFF2-40B4-BE49-F238E27FC236}">
                <a16:creationId xmlns:a16="http://schemas.microsoft.com/office/drawing/2014/main" id="{523288A8-8CAF-45B7-93D8-6579E17FCA0A}"/>
              </a:ext>
            </a:extLst>
          </p:cNvPr>
          <p:cNvPicPr>
            <a:picLocks noChangeAspect="1"/>
          </p:cNvPicPr>
          <p:nvPr/>
        </p:nvPicPr>
        <p:blipFill>
          <a:blip r:embed="rId4"/>
          <a:stretch>
            <a:fillRect/>
          </a:stretch>
        </p:blipFill>
        <p:spPr>
          <a:xfrm>
            <a:off x="703349" y="1062990"/>
            <a:ext cx="7737302" cy="3604212"/>
          </a:xfrm>
          <a:prstGeom prst="rect">
            <a:avLst/>
          </a:prstGeom>
        </p:spPr>
      </p:pic>
    </p:spTree>
    <p:custDataLst>
      <p:tags r:id="rId1"/>
    </p:custDataLst>
    <p:extLst>
      <p:ext uri="{BB962C8B-B14F-4D97-AF65-F5344CB8AC3E}">
        <p14:creationId xmlns:p14="http://schemas.microsoft.com/office/powerpoint/2010/main" val="2169038470"/>
      </p:ext>
    </p:extLst>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1600" dirty="0"/>
              <a:t>Common Problems and Solutions for Laptops and other Mobile Devices</a:t>
            </a:r>
            <a:br>
              <a:rPr lang="en-US" altLang="en-US" sz="1600" dirty="0"/>
            </a:br>
            <a:r>
              <a:rPr lang="en-CA" altLang="en-US" dirty="0"/>
              <a:t>Lab – Research Laptop Problems</a:t>
            </a:r>
          </a:p>
        </p:txBody>
      </p:sp>
      <p:sp>
        <p:nvSpPr>
          <p:cNvPr id="2" name="TextBox 1">
            <a:extLst>
              <a:ext uri="{FF2B5EF4-FFF2-40B4-BE49-F238E27FC236}">
                <a16:creationId xmlns:a16="http://schemas.microsoft.com/office/drawing/2014/main" id="{D80200AD-F8BA-4142-BD39-5589145B95B5}"/>
              </a:ext>
            </a:extLst>
          </p:cNvPr>
          <p:cNvSpPr txBox="1"/>
          <p:nvPr/>
        </p:nvSpPr>
        <p:spPr>
          <a:xfrm>
            <a:off x="64168" y="906379"/>
            <a:ext cx="7427495" cy="923330"/>
          </a:xfrm>
          <a:prstGeom prst="rect">
            <a:avLst/>
          </a:prstGeom>
          <a:noFill/>
        </p:spPr>
        <p:txBody>
          <a:bodyPr wrap="square" rtlCol="0">
            <a:spAutoFit/>
          </a:bodyPr>
          <a:lstStyle/>
          <a:p>
            <a:r>
              <a:rPr lang="en-US" dirty="0"/>
              <a:t>Laptops often use proprietary parts. To find information about the replacement parts, you may have to research the website of the laptop manufacturer.</a:t>
            </a:r>
          </a:p>
        </p:txBody>
      </p:sp>
    </p:spTree>
    <p:custDataLst>
      <p:tags r:id="rId1"/>
    </p:custDataLst>
    <p:extLst>
      <p:ext uri="{BB962C8B-B14F-4D97-AF65-F5344CB8AC3E}">
        <p14:creationId xmlns:p14="http://schemas.microsoft.com/office/powerpoint/2010/main" val="668947160"/>
      </p:ext>
    </p:extLst>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1600" dirty="0"/>
              <a:t>Common Problems and Solutions for Laptops and other Mobile Devices</a:t>
            </a:r>
            <a:br>
              <a:rPr lang="en-US" altLang="en-US" sz="1600" dirty="0"/>
            </a:br>
            <a:r>
              <a:rPr lang="en-CA" altLang="en-US" dirty="0"/>
              <a:t>Lab – Gather Information from the Customer</a:t>
            </a:r>
          </a:p>
        </p:txBody>
      </p:sp>
      <p:sp>
        <p:nvSpPr>
          <p:cNvPr id="2" name="Rectangle 1">
            <a:extLst>
              <a:ext uri="{FF2B5EF4-FFF2-40B4-BE49-F238E27FC236}">
                <a16:creationId xmlns:a16="http://schemas.microsoft.com/office/drawing/2014/main" id="{5BDE6EE8-0148-49EC-8046-2E57B7EDAE4F}"/>
              </a:ext>
            </a:extLst>
          </p:cNvPr>
          <p:cNvSpPr/>
          <p:nvPr/>
        </p:nvSpPr>
        <p:spPr>
          <a:xfrm>
            <a:off x="72189" y="882316"/>
            <a:ext cx="8454190" cy="923330"/>
          </a:xfrm>
          <a:prstGeom prst="rect">
            <a:avLst/>
          </a:prstGeom>
        </p:spPr>
        <p:txBody>
          <a:bodyPr wrap="square">
            <a:spAutoFit/>
          </a:bodyPr>
          <a:lstStyle/>
          <a:p>
            <a:r>
              <a:rPr lang="en-US" dirty="0"/>
              <a:t>In this lab, you will act as a call center technician and create closed-ended and open-ended questions to ask a customer about a laptop problem. </a:t>
            </a:r>
          </a:p>
          <a:p>
            <a:endParaRPr lang="en-US" dirty="0"/>
          </a:p>
        </p:txBody>
      </p:sp>
    </p:spTree>
    <p:custDataLst>
      <p:tags r:id="rId1"/>
    </p:custDataLst>
    <p:extLst>
      <p:ext uri="{BB962C8B-B14F-4D97-AF65-F5344CB8AC3E}">
        <p14:creationId xmlns:p14="http://schemas.microsoft.com/office/powerpoint/2010/main" val="218075045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7: Best Practices (Cont.)</a:t>
            </a:r>
          </a:p>
        </p:txBody>
      </p:sp>
      <p:sp>
        <p:nvSpPr>
          <p:cNvPr id="11266" name="Rectangle 34"/>
          <p:cNvSpPr>
            <a:spLocks noGrp="1" noChangeArrowheads="1"/>
          </p:cNvSpPr>
          <p:nvPr>
            <p:ph idx="1"/>
          </p:nvPr>
        </p:nvSpPr>
        <p:spPr/>
        <p:txBody>
          <a:bodyPr/>
          <a:lstStyle/>
          <a:p>
            <a:r>
              <a:rPr lang="en-US" dirty="0"/>
              <a:t>Ensure this chapter becomes as hands-on as possible. </a:t>
            </a:r>
          </a:p>
          <a:p>
            <a:pPr lvl="1"/>
            <a:r>
              <a:rPr lang="en-US" dirty="0"/>
              <a:t>One idea is to get used older used laptops and disassemble them even if they don’t work any more.</a:t>
            </a:r>
          </a:p>
          <a:p>
            <a:pPr lvl="1"/>
            <a:r>
              <a:rPr lang="en-US" dirty="0"/>
              <a:t>Ask the students to bring in their own smartphones or mobile devices and tell of some of their configuration challenges.</a:t>
            </a:r>
          </a:p>
          <a:p>
            <a:pPr lvl="1"/>
            <a:r>
              <a:rPr lang="en-US" dirty="0"/>
              <a:t>If you only have one laptop, you still could have the disassembly PDF displayed in the classroom. One student at a time comes up and does the step being demonstrated like removing the RAM. The process is explained and most laptop disassembly procedures include graphics. Each student gets to do one step of the process while the instructor is talking about best practices.</a:t>
            </a:r>
          </a:p>
          <a:p>
            <a:r>
              <a:rPr lang="en-US" dirty="0"/>
              <a:t>Demonstrate a laptop computer with focus on physical components, features, adapters, etc.</a:t>
            </a:r>
          </a:p>
          <a:p>
            <a:r>
              <a:rPr lang="en-US" dirty="0"/>
              <a:t>Demonstrate an Android and iOS smartphone with focus on physical components, features, connectors, etc.</a:t>
            </a:r>
          </a:p>
          <a:p>
            <a:r>
              <a:rPr lang="en-US" dirty="0"/>
              <a:t>Explain and demonstrate the use of the laptop display. Videos of display replacement for different models are effective </a:t>
            </a:r>
            <a:r>
              <a:rPr lang="en-US"/>
              <a:t>in this area.</a:t>
            </a:r>
            <a:endParaRPr lang="en-US" dirty="0"/>
          </a:p>
        </p:txBody>
      </p:sp>
    </p:spTree>
    <p:custDataLst>
      <p:tags r:id="rId1"/>
    </p:custDataLst>
    <p:extLst>
      <p:ext uri="{BB962C8B-B14F-4D97-AF65-F5344CB8AC3E}">
        <p14:creationId xmlns:p14="http://schemas.microsoft.com/office/powerpoint/2010/main" val="3929071732"/>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1600" dirty="0"/>
              <a:t>Common Problems and Solutions for Laptops and other Mobile Devices</a:t>
            </a:r>
            <a:br>
              <a:rPr lang="en-US" altLang="en-US" sz="1600" dirty="0"/>
            </a:br>
            <a:r>
              <a:rPr lang="en-CA" altLang="en-US" dirty="0"/>
              <a:t>Lab – Investigate Support Websites </a:t>
            </a:r>
          </a:p>
        </p:txBody>
      </p:sp>
      <p:sp>
        <p:nvSpPr>
          <p:cNvPr id="2" name="Rectangle 1">
            <a:extLst>
              <a:ext uri="{FF2B5EF4-FFF2-40B4-BE49-F238E27FC236}">
                <a16:creationId xmlns:a16="http://schemas.microsoft.com/office/drawing/2014/main" id="{C4F209A6-74FC-45A6-991C-4A8124F0D6C4}"/>
              </a:ext>
            </a:extLst>
          </p:cNvPr>
          <p:cNvSpPr/>
          <p:nvPr/>
        </p:nvSpPr>
        <p:spPr>
          <a:xfrm>
            <a:off x="104275" y="882317"/>
            <a:ext cx="8333872" cy="1200329"/>
          </a:xfrm>
          <a:prstGeom prst="rect">
            <a:avLst/>
          </a:prstGeom>
        </p:spPr>
        <p:txBody>
          <a:bodyPr wrap="square">
            <a:spAutoFit/>
          </a:bodyPr>
          <a:lstStyle/>
          <a:p>
            <a:r>
              <a:rPr lang="en-US" dirty="0"/>
              <a:t>In this lab, you will investigate the services provided by a local laptop repair company or a laptop manufacturer’s support website. Use the internet or a local phone directory to locate a local laptop repair company or laptop manufacturer’s support website. </a:t>
            </a:r>
          </a:p>
        </p:txBody>
      </p:sp>
    </p:spTree>
    <p:custDataLst>
      <p:tags r:id="rId1"/>
    </p:custDataLst>
    <p:extLst>
      <p:ext uri="{BB962C8B-B14F-4D97-AF65-F5344CB8AC3E}">
        <p14:creationId xmlns:p14="http://schemas.microsoft.com/office/powerpoint/2010/main" val="3575717439"/>
      </p:ext>
    </p:extLst>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7.8 Chapter Summary</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Conclusion</a:t>
            </a:r>
            <a:br>
              <a:rPr lang="en-US" dirty="0">
                <a:latin typeface="Arial" charset="0"/>
              </a:rPr>
            </a:br>
            <a:r>
              <a:rPr lang="en-US" dirty="0">
                <a:latin typeface="Arial" charset="0"/>
              </a:rPr>
              <a:t>Chapter 7: Laptops and Other Mobile Devices</a:t>
            </a:r>
          </a:p>
        </p:txBody>
      </p:sp>
      <p:sp>
        <p:nvSpPr>
          <p:cNvPr id="4" name="Content Placeholder 3"/>
          <p:cNvSpPr>
            <a:spLocks noGrp="1"/>
          </p:cNvSpPr>
          <p:nvPr>
            <p:ph idx="1"/>
          </p:nvPr>
        </p:nvSpPr>
        <p:spPr/>
        <p:txBody>
          <a:bodyPr/>
          <a:lstStyle/>
          <a:p>
            <a:r>
              <a:rPr lang="en-US" dirty="0"/>
              <a:t>Explain the features and functions of laptops and other mobile devices.</a:t>
            </a:r>
          </a:p>
          <a:p>
            <a:r>
              <a:rPr lang="en-US" dirty="0"/>
              <a:t>Explain how to configure laptop power settings and wireless settings.</a:t>
            </a:r>
          </a:p>
          <a:p>
            <a:r>
              <a:rPr lang="en-US" dirty="0"/>
              <a:t>Explain how to remove and install laptop components.</a:t>
            </a:r>
          </a:p>
          <a:p>
            <a:r>
              <a:rPr lang="en-US" dirty="0"/>
              <a:t>Describe the purpose and characteristics of other mobile devices.</a:t>
            </a:r>
          </a:p>
          <a:p>
            <a:r>
              <a:rPr lang="en-US" dirty="0"/>
              <a:t>Explain how to configure network connectivity and email on mobile devices.</a:t>
            </a:r>
          </a:p>
          <a:p>
            <a:r>
              <a:rPr lang="en-US" dirty="0"/>
              <a:t>Explain common preventive maintenance techniques for Laptops and other Mobile Devices.</a:t>
            </a:r>
          </a:p>
          <a:p>
            <a:r>
              <a:rPr lang="en-US" dirty="0"/>
              <a:t>Explain how to troubleshoot Laptops and other Mobile Devices.</a:t>
            </a:r>
          </a:p>
        </p:txBody>
      </p:sp>
    </p:spTree>
    <p:custDataLst>
      <p:tags r:id="rId1"/>
    </p:custDataLst>
    <p:extLst>
      <p:ext uri="{BB962C8B-B14F-4D97-AF65-F5344CB8AC3E}">
        <p14:creationId xmlns:p14="http://schemas.microsoft.com/office/powerpoint/2010/main" val="2175629910"/>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7.1</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71815126"/>
              </p:ext>
            </p:extLst>
          </p:nvPr>
        </p:nvGraphicFramePr>
        <p:xfrm>
          <a:off x="207959" y="912813"/>
          <a:ext cx="7119940" cy="2418080"/>
        </p:xfrm>
        <a:graphic>
          <a:graphicData uri="http://schemas.openxmlformats.org/drawingml/2006/table">
            <a:tbl>
              <a:tblPr firstRow="1" bandRow="1">
                <a:tableStyleId>{F5AB1C69-6EDB-4FF4-983F-18BD219EF322}</a:tableStyleId>
              </a:tblPr>
              <a:tblGrid>
                <a:gridCol w="3559970">
                  <a:extLst>
                    <a:ext uri="{9D8B030D-6E8A-4147-A177-3AD203B41FA5}">
                      <a16:colId xmlns:a16="http://schemas.microsoft.com/office/drawing/2014/main" val="2731093094"/>
                    </a:ext>
                  </a:extLst>
                </a:gridCol>
                <a:gridCol w="3559970">
                  <a:extLst>
                    <a:ext uri="{9D8B030D-6E8A-4147-A177-3AD203B41FA5}">
                      <a16:colId xmlns:a16="http://schemas.microsoft.com/office/drawing/2014/main" val="20001"/>
                    </a:ext>
                  </a:extLst>
                </a:gridCol>
              </a:tblGrid>
              <a:tr h="1055687">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Smartwatch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Laptop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Tablet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Smartphone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E-reader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Mobility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Fitness tracker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Virtual reality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Augmented reality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Docking station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Port replicator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LCD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LED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OLED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Inverter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Digitizer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ACPI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994453015"/>
      </p:ext>
    </p:extLst>
  </p:cSld>
  <p:clrMapOvr>
    <a:masterClrMapping/>
  </p:clrMapOvr>
  <p:transition spd="slow">
    <p:wipe/>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7.2</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37705517"/>
              </p:ext>
            </p:extLst>
          </p:nvPr>
        </p:nvGraphicFramePr>
        <p:xfrm>
          <a:off x="144459" y="798513"/>
          <a:ext cx="7881940" cy="1097280"/>
        </p:xfrm>
        <a:graphic>
          <a:graphicData uri="http://schemas.openxmlformats.org/drawingml/2006/table">
            <a:tbl>
              <a:tblPr firstRow="1" bandRow="1">
                <a:tableStyleId>{F5AB1C69-6EDB-4FF4-983F-18BD219EF322}</a:tableStyleId>
              </a:tblPr>
              <a:tblGrid>
                <a:gridCol w="3940970">
                  <a:extLst>
                    <a:ext uri="{9D8B030D-6E8A-4147-A177-3AD203B41FA5}">
                      <a16:colId xmlns:a16="http://schemas.microsoft.com/office/drawing/2014/main" val="2731093094"/>
                    </a:ext>
                  </a:extLst>
                </a:gridCol>
                <a:gridCol w="3940970">
                  <a:extLst>
                    <a:ext uri="{9D8B030D-6E8A-4147-A177-3AD203B41FA5}">
                      <a16:colId xmlns:a16="http://schemas.microsoft.com/office/drawing/2014/main" val="20001"/>
                    </a:ext>
                  </a:extLst>
                </a:gridCol>
              </a:tblGrid>
              <a:tr h="370840">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Bluetooth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Cellular WAN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Tethering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Hotspot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Mini-PCI</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Mini-PCIe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PCI Express Micro</a:t>
                      </a:r>
                    </a:p>
                    <a:p>
                      <a:pPr marL="0" indent="0" algn="l" defTabSz="685777" rtl="0" eaLnBrk="1" latinLnBrk="0" hangingPunct="1">
                        <a:spcBef>
                          <a:spcPts val="200"/>
                        </a:spcBef>
                        <a:spcAft>
                          <a:spcPts val="200"/>
                        </a:spcAft>
                        <a:buFont typeface="Arial" panose="020B0604020202020204" pitchFamily="34" charset="0"/>
                        <a:buNone/>
                      </a:pPr>
                      <a:endParaRPr lang="en-US" sz="1400" b="0" kern="1200" dirty="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752238262"/>
      </p:ext>
    </p:extLst>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7.3</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548161617"/>
              </p:ext>
            </p:extLst>
          </p:nvPr>
        </p:nvGraphicFramePr>
        <p:xfrm>
          <a:off x="144459" y="798513"/>
          <a:ext cx="7881940" cy="1889760"/>
        </p:xfrm>
        <a:graphic>
          <a:graphicData uri="http://schemas.openxmlformats.org/drawingml/2006/table">
            <a:tbl>
              <a:tblPr firstRow="1" bandRow="1">
                <a:tableStyleId>{F5AB1C69-6EDB-4FF4-983F-18BD219EF322}</a:tableStyleId>
              </a:tblPr>
              <a:tblGrid>
                <a:gridCol w="3940970">
                  <a:extLst>
                    <a:ext uri="{9D8B030D-6E8A-4147-A177-3AD203B41FA5}">
                      <a16:colId xmlns:a16="http://schemas.microsoft.com/office/drawing/2014/main" val="2731093094"/>
                    </a:ext>
                  </a:extLst>
                </a:gridCol>
                <a:gridCol w="3940970">
                  <a:extLst>
                    <a:ext uri="{9D8B030D-6E8A-4147-A177-3AD203B41FA5}">
                      <a16:colId xmlns:a16="http://schemas.microsoft.com/office/drawing/2014/main" val="20001"/>
                    </a:ext>
                  </a:extLst>
                </a:gridCol>
              </a:tblGrid>
              <a:tr h="370840">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Express Card/54</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Express Card/34</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External Flash Drive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Flash card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Flash card reader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AC adapter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Contact smart card reader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Contactless smart card reader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SODIMM memory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CRUs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FRUs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DC jack</a:t>
                      </a:r>
                    </a:p>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1740454140"/>
      </p:ext>
    </p:extLst>
  </p:cSld>
  <p:clrMapOvr>
    <a:masterClrMapping/>
  </p:clrMapOvr>
  <p:transition spd="slow">
    <p:wipe/>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7.4</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478357717"/>
              </p:ext>
            </p:extLst>
          </p:nvPr>
        </p:nvGraphicFramePr>
        <p:xfrm>
          <a:off x="144459" y="798513"/>
          <a:ext cx="7881940" cy="2418080"/>
        </p:xfrm>
        <a:graphic>
          <a:graphicData uri="http://schemas.openxmlformats.org/drawingml/2006/table">
            <a:tbl>
              <a:tblPr firstRow="1" bandRow="1">
                <a:tableStyleId>{F5AB1C69-6EDB-4FF4-983F-18BD219EF322}</a:tableStyleId>
              </a:tblPr>
              <a:tblGrid>
                <a:gridCol w="3940970">
                  <a:extLst>
                    <a:ext uri="{9D8B030D-6E8A-4147-A177-3AD203B41FA5}">
                      <a16:colId xmlns:a16="http://schemas.microsoft.com/office/drawing/2014/main" val="2731093094"/>
                    </a:ext>
                  </a:extLst>
                </a:gridCol>
                <a:gridCol w="3940970">
                  <a:extLst>
                    <a:ext uri="{9D8B030D-6E8A-4147-A177-3AD203B41FA5}">
                      <a16:colId xmlns:a16="http://schemas.microsoft.com/office/drawing/2014/main" val="20001"/>
                    </a:ext>
                  </a:extLst>
                </a:gridCol>
              </a:tblGrid>
              <a:tr h="284062">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SIM card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SD card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Dual SIM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Mini-USB</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Micro-USB</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USB-C</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Lightning cable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NFC</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rgbClr val="000000"/>
                          </a:solidFill>
                          <a:latin typeface="+mn-lt"/>
                          <a:ea typeface="+mn-ea"/>
                          <a:cs typeface="+mn-cs"/>
                        </a:rPr>
                        <a:t>Bluetooth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Fitness monitor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Smartwatch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VR/AR headset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GPS receiver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E-reader</a:t>
                      </a:r>
                    </a:p>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1588858833"/>
      </p:ext>
    </p:extLst>
  </p:cSld>
  <p:clrMapOvr>
    <a:masterClrMapping/>
  </p:clrMapOvr>
  <p:transition spd="slow">
    <p:wipe/>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7.5</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727580678"/>
              </p:ext>
            </p:extLst>
          </p:nvPr>
        </p:nvGraphicFramePr>
        <p:xfrm>
          <a:off x="144459" y="798513"/>
          <a:ext cx="7881940" cy="2682240"/>
        </p:xfrm>
        <a:graphic>
          <a:graphicData uri="http://schemas.openxmlformats.org/drawingml/2006/table">
            <a:tbl>
              <a:tblPr firstRow="1" bandRow="1">
                <a:tableStyleId>{F5AB1C69-6EDB-4FF4-983F-18BD219EF322}</a:tableStyleId>
              </a:tblPr>
              <a:tblGrid>
                <a:gridCol w="3940970">
                  <a:extLst>
                    <a:ext uri="{9D8B030D-6E8A-4147-A177-3AD203B41FA5}">
                      <a16:colId xmlns:a16="http://schemas.microsoft.com/office/drawing/2014/main" val="2731093094"/>
                    </a:ext>
                  </a:extLst>
                </a:gridCol>
                <a:gridCol w="3940970">
                  <a:extLst>
                    <a:ext uri="{9D8B030D-6E8A-4147-A177-3AD203B41FA5}">
                      <a16:colId xmlns:a16="http://schemas.microsoft.com/office/drawing/2014/main" val="20001"/>
                    </a:ext>
                  </a:extLst>
                </a:gridCol>
              </a:tblGrid>
              <a:tr h="370840">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1G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2G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3G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4G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LTE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5G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Exchange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Local email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Internet email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Synchronization (backup/sync)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Airplane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Email server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Email client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MAPI</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POP3</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IMAP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SMTP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MIME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SSL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538855925"/>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7.6</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29599965"/>
              </p:ext>
            </p:extLst>
          </p:nvPr>
        </p:nvGraphicFramePr>
        <p:xfrm>
          <a:off x="144459" y="798513"/>
          <a:ext cx="7881940" cy="370840"/>
        </p:xfrm>
        <a:graphic>
          <a:graphicData uri="http://schemas.openxmlformats.org/drawingml/2006/table">
            <a:tbl>
              <a:tblPr firstRow="1" bandRow="1">
                <a:tableStyleId>{F5AB1C69-6EDB-4FF4-983F-18BD219EF322}</a:tableStyleId>
              </a:tblPr>
              <a:tblGrid>
                <a:gridCol w="3940970">
                  <a:extLst>
                    <a:ext uri="{9D8B030D-6E8A-4147-A177-3AD203B41FA5}">
                      <a16:colId xmlns:a16="http://schemas.microsoft.com/office/drawing/2014/main" val="2731093094"/>
                    </a:ext>
                  </a:extLst>
                </a:gridCol>
                <a:gridCol w="3940970">
                  <a:extLst>
                    <a:ext uri="{9D8B030D-6E8A-4147-A177-3AD203B41FA5}">
                      <a16:colId xmlns:a16="http://schemas.microsoft.com/office/drawing/2014/main" val="20001"/>
                    </a:ext>
                  </a:extLst>
                </a:gridCol>
              </a:tblGrid>
              <a:tr h="370840">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1211680938"/>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7.7</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827394051"/>
              </p:ext>
            </p:extLst>
          </p:nvPr>
        </p:nvGraphicFramePr>
        <p:xfrm>
          <a:off x="144459" y="798513"/>
          <a:ext cx="7881940" cy="370840"/>
        </p:xfrm>
        <a:graphic>
          <a:graphicData uri="http://schemas.openxmlformats.org/drawingml/2006/table">
            <a:tbl>
              <a:tblPr firstRow="1" bandRow="1">
                <a:tableStyleId>{F5AB1C69-6EDB-4FF4-983F-18BD219EF322}</a:tableStyleId>
              </a:tblPr>
              <a:tblGrid>
                <a:gridCol w="3940970">
                  <a:extLst>
                    <a:ext uri="{9D8B030D-6E8A-4147-A177-3AD203B41FA5}">
                      <a16:colId xmlns:a16="http://schemas.microsoft.com/office/drawing/2014/main" val="2731093094"/>
                    </a:ext>
                  </a:extLst>
                </a:gridCol>
                <a:gridCol w="3940970">
                  <a:extLst>
                    <a:ext uri="{9D8B030D-6E8A-4147-A177-3AD203B41FA5}">
                      <a16:colId xmlns:a16="http://schemas.microsoft.com/office/drawing/2014/main" val="20001"/>
                    </a:ext>
                  </a:extLst>
                </a:gridCol>
              </a:tblGrid>
              <a:tr h="370840">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229384353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7: Best Practices (Cont.)</a:t>
            </a:r>
          </a:p>
        </p:txBody>
      </p:sp>
      <p:sp>
        <p:nvSpPr>
          <p:cNvPr id="11266" name="Rectangle 34"/>
          <p:cNvSpPr>
            <a:spLocks noGrp="1" noChangeArrowheads="1"/>
          </p:cNvSpPr>
          <p:nvPr>
            <p:ph idx="1"/>
          </p:nvPr>
        </p:nvSpPr>
        <p:spPr/>
        <p:txBody>
          <a:bodyPr/>
          <a:lstStyle/>
          <a:p>
            <a:r>
              <a:rPr lang="en-US" dirty="0"/>
              <a:t>Demonstrate the configuration of laptop power settings and wireless settings.</a:t>
            </a:r>
          </a:p>
          <a:p>
            <a:pPr lvl="1"/>
            <a:r>
              <a:rPr lang="en-US" dirty="0"/>
              <a:t>Having a student actually doing the process of what you are explaining and rotating through students gives them hands-on practice even when parts are limited.</a:t>
            </a:r>
          </a:p>
          <a:p>
            <a:pPr lvl="1"/>
            <a:r>
              <a:rPr lang="en-US" dirty="0"/>
              <a:t>Be sure to demonstrate or talk about how some laptops might have a button to disable wireless and/or function keys. Function keys to emphasize and demonstrate are wireless, Bluetooth, and external display. It would also be good to show a couple of different models. If real devices are not available, have URLs at the ready to show how it would be done on a couple of different models.</a:t>
            </a:r>
          </a:p>
          <a:p>
            <a:r>
              <a:rPr lang="en-US" dirty="0"/>
              <a:t>Demonstrate the removal and installation of laptop components.</a:t>
            </a:r>
          </a:p>
          <a:p>
            <a:r>
              <a:rPr lang="en-US" dirty="0"/>
              <a:t>Demonstrate the configuration of network connectivity and email on mobile devices.</a:t>
            </a:r>
          </a:p>
          <a:p>
            <a:r>
              <a:rPr lang="en-US" dirty="0"/>
              <a:t>Demonstrate how to pair Bluetooth devices.</a:t>
            </a:r>
          </a:p>
          <a:p>
            <a:r>
              <a:rPr lang="en-US" dirty="0"/>
              <a:t>Stress the importance of scheduled/preventive maintenance for both laptops and other mobile devices.</a:t>
            </a:r>
          </a:p>
        </p:txBody>
      </p:sp>
    </p:spTree>
    <p:custDataLst>
      <p:tags r:id="rId1"/>
    </p:custDataLst>
    <p:extLst>
      <p:ext uri="{BB962C8B-B14F-4D97-AF65-F5344CB8AC3E}">
        <p14:creationId xmlns:p14="http://schemas.microsoft.com/office/powerpoint/2010/main" val="161487021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33"/>
          <p:cNvSpPr>
            <a:spLocks noGrp="1" noChangeArrowheads="1"/>
          </p:cNvSpPr>
          <p:nvPr>
            <p:ph type="title"/>
          </p:nvPr>
        </p:nvSpPr>
        <p:spPr/>
        <p:txBody>
          <a:bodyPr/>
          <a:lstStyle/>
          <a:p>
            <a:pPr eaLnBrk="1" hangingPunct="1"/>
            <a:r>
              <a:rPr lang="en-US" dirty="0"/>
              <a:t>Chapter 7: Additional Help</a:t>
            </a:r>
          </a:p>
        </p:txBody>
      </p:sp>
      <p:sp>
        <p:nvSpPr>
          <p:cNvPr id="20483" name="Rectangle 34"/>
          <p:cNvSpPr>
            <a:spLocks noGrp="1" noChangeArrowheads="1"/>
          </p:cNvSpPr>
          <p:nvPr>
            <p:ph idx="1"/>
          </p:nvPr>
        </p:nvSpPr>
        <p:spPr/>
        <p:txBody>
          <a:bodyPr/>
          <a:lstStyle/>
          <a:p>
            <a:pPr>
              <a:lnSpc>
                <a:spcPct val="85000"/>
              </a:lnSpc>
              <a:spcBef>
                <a:spcPct val="30000"/>
              </a:spcBef>
              <a:spcAft>
                <a:spcPts val="900"/>
              </a:spcAft>
              <a:defRPr/>
            </a:pPr>
            <a:r>
              <a:rPr lang="en-US" dirty="0"/>
              <a:t>For additional help with teaching strategies, including lesson plans, analogies for difficult concepts, and discussion topics, visit the ITE Community at: </a:t>
            </a:r>
            <a:r>
              <a:rPr lang="en-US" dirty="0">
                <a:hlinkClick r:id="rId4"/>
              </a:rPr>
              <a:t>https://www.netacad.com/group/communities/community-home</a:t>
            </a:r>
            <a:endParaRPr lang="en-US" dirty="0"/>
          </a:p>
          <a:p>
            <a:pPr>
              <a:lnSpc>
                <a:spcPct val="85000"/>
              </a:lnSpc>
              <a:spcBef>
                <a:spcPct val="30000"/>
              </a:spcBef>
              <a:spcAft>
                <a:spcPts val="900"/>
              </a:spcAft>
              <a:defRPr/>
            </a:pPr>
            <a:r>
              <a:rPr lang="en-US" dirty="0"/>
              <a:t>Best practices from around the world for teaching IT Essentials. </a:t>
            </a:r>
            <a:r>
              <a:rPr lang="en-US" dirty="0">
                <a:hlinkClick r:id="rId5"/>
              </a:rPr>
              <a:t>https://www.netacad.com/group/communities/it-essentials</a:t>
            </a:r>
            <a:endParaRPr lang="en-US" dirty="0"/>
          </a:p>
          <a:p>
            <a:pPr>
              <a:lnSpc>
                <a:spcPct val="85000"/>
              </a:lnSpc>
              <a:spcBef>
                <a:spcPct val="30000"/>
              </a:spcBef>
              <a:spcAft>
                <a:spcPts val="900"/>
              </a:spcAft>
              <a:defRPr/>
            </a:pPr>
            <a:r>
              <a:rPr lang="en-US" dirty="0"/>
              <a:t>If you have lesson plans or resources that you would like to share, upload them to the ITE Community in order to help other instructors.</a:t>
            </a:r>
          </a:p>
          <a:p>
            <a:r>
              <a:rPr lang="en-US" dirty="0"/>
              <a:t>Students can enroll in </a:t>
            </a:r>
            <a:r>
              <a:rPr lang="en-US" b="1" dirty="0"/>
              <a:t>Introduction to Packet Tracer </a:t>
            </a:r>
            <a:r>
              <a:rPr lang="en-US" dirty="0"/>
              <a:t>(self-paced).</a:t>
            </a:r>
          </a:p>
        </p:txBody>
      </p:sp>
    </p:spTree>
    <p:custDataLst>
      <p:tags r:id="rId1"/>
    </p:custDataLst>
    <p:extLst>
      <p:ext uri="{BB962C8B-B14F-4D97-AF65-F5344CB8AC3E}">
        <p14:creationId xmlns:p14="http://schemas.microsoft.com/office/powerpoint/2010/main" val="184930198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5" y="1804086"/>
            <a:ext cx="5955513" cy="1141394"/>
          </a:xfrm>
        </p:spPr>
        <p:txBody>
          <a:bodyPr/>
          <a:lstStyle/>
          <a:p>
            <a:r>
              <a:rPr lang="en-US" dirty="0">
                <a:solidFill>
                  <a:schemeClr val="accent5">
                    <a:lumMod val="40000"/>
                    <a:lumOff val="60000"/>
                  </a:schemeClr>
                </a:solidFill>
              </a:rPr>
              <a:t>Chapter 7: Laptops and Other Mobile Devices</a:t>
            </a:r>
          </a:p>
        </p:txBody>
      </p:sp>
      <p:sp>
        <p:nvSpPr>
          <p:cNvPr id="7" name="Subtitle 6"/>
          <p:cNvSpPr>
            <a:spLocks noGrp="1"/>
          </p:cNvSpPr>
          <p:nvPr>
            <p:ph type="subTitle" idx="1"/>
          </p:nvPr>
        </p:nvSpPr>
        <p:spPr>
          <a:xfrm>
            <a:off x="469496" y="3809526"/>
            <a:ext cx="3302403" cy="952974"/>
          </a:xfrm>
        </p:spPr>
        <p:txBody>
          <a:bodyPr/>
          <a:lstStyle/>
          <a:p>
            <a:r>
              <a:rPr lang="en-US" dirty="0">
                <a:solidFill>
                  <a:schemeClr val="accent5">
                    <a:lumMod val="40000"/>
                    <a:lumOff val="60000"/>
                  </a:schemeClr>
                </a:solidFill>
              </a:rPr>
              <a:t>IT Essentials v7.0</a:t>
            </a:r>
          </a:p>
          <a:p>
            <a:endParaRPr lang="en-US" dirty="0"/>
          </a:p>
        </p:txBody>
      </p:sp>
    </p:spTree>
    <p:custDataLst>
      <p:tags r:id="rId1"/>
    </p:custDataLst>
    <p:extLst>
      <p:ext uri="{BB962C8B-B14F-4D97-AF65-F5344CB8AC3E}">
        <p14:creationId xmlns:p14="http://schemas.microsoft.com/office/powerpoint/2010/main" val="178293801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Chapter 7 - Sections &amp; Objectives</a:t>
            </a:r>
          </a:p>
        </p:txBody>
      </p:sp>
      <p:sp>
        <p:nvSpPr>
          <p:cNvPr id="4099" name="Rectangle 34"/>
          <p:cNvSpPr>
            <a:spLocks noGrp="1" noChangeArrowheads="1"/>
          </p:cNvSpPr>
          <p:nvPr>
            <p:ph idx="1"/>
          </p:nvPr>
        </p:nvSpPr>
        <p:spPr>
          <a:xfrm>
            <a:off x="145358" y="697344"/>
            <a:ext cx="8853286" cy="4155319"/>
          </a:xfrm>
        </p:spPr>
        <p:txBody>
          <a:bodyPr/>
          <a:lstStyle/>
          <a:p>
            <a:r>
              <a:rPr lang="en-CA" sz="1600" dirty="0"/>
              <a:t>7.1 Characteristics of laptops and other mobile devices</a:t>
            </a:r>
          </a:p>
          <a:p>
            <a:pPr marL="542131" lvl="2" indent="-214313">
              <a:buFont typeface="Arial" panose="020B0604020202020204" pitchFamily="34" charset="0"/>
              <a:buChar char="•"/>
            </a:pPr>
            <a:r>
              <a:rPr lang="en-US" dirty="0"/>
              <a:t>Describe the features of mobile devices.</a:t>
            </a:r>
          </a:p>
          <a:p>
            <a:pPr marL="542131" lvl="2" indent="-214313">
              <a:buFont typeface="Arial" panose="020B0604020202020204" pitchFamily="34" charset="0"/>
              <a:buChar char="•"/>
            </a:pPr>
            <a:r>
              <a:rPr lang="en-US" dirty="0"/>
              <a:t>Describe the features of laptop components.</a:t>
            </a:r>
          </a:p>
          <a:p>
            <a:pPr marL="542131" lvl="2" indent="-214313">
              <a:buFont typeface="Arial" panose="020B0604020202020204" pitchFamily="34" charset="0"/>
              <a:buChar char="•"/>
            </a:pPr>
            <a:r>
              <a:rPr lang="en-US" dirty="0"/>
              <a:t>Compare the types of laptop displays.</a:t>
            </a:r>
            <a:endParaRPr lang="en-US" sz="1400" dirty="0"/>
          </a:p>
          <a:p>
            <a:r>
              <a:rPr lang="en-CA" sz="1600" dirty="0"/>
              <a:t>7.2 Laptop Configuration</a:t>
            </a:r>
          </a:p>
          <a:p>
            <a:pPr marL="542131" lvl="2" indent="-214313">
              <a:buFont typeface="Arial" panose="020B0604020202020204" pitchFamily="34" charset="0"/>
              <a:buChar char="•"/>
            </a:pPr>
            <a:r>
              <a:rPr lang="en-US" dirty="0"/>
              <a:t>Explain how to configure power settings on laptops.</a:t>
            </a:r>
          </a:p>
          <a:p>
            <a:pPr marL="542131" lvl="2" indent="-214313">
              <a:buFont typeface="Arial" panose="020B0604020202020204" pitchFamily="34" charset="0"/>
              <a:buChar char="•"/>
            </a:pPr>
            <a:r>
              <a:rPr lang="en-US" dirty="0"/>
              <a:t>Explain how to configure wireless communication on laptops.</a:t>
            </a:r>
            <a:endParaRPr lang="en-US" sz="1400" dirty="0"/>
          </a:p>
          <a:p>
            <a:r>
              <a:rPr lang="en-US" sz="1600" dirty="0"/>
              <a:t>7.3 Laptop Hardware and Component Installation and Configuration</a:t>
            </a:r>
          </a:p>
          <a:p>
            <a:pPr marL="543322" lvl="2" indent="-214313">
              <a:buFont typeface="Arial" panose="020B0604020202020204" pitchFamily="34" charset="0"/>
              <a:buChar char="•"/>
            </a:pPr>
            <a:r>
              <a:rPr lang="en-US" dirty="0"/>
              <a:t>Explain how to remove and install laptop memory and adapter modules.</a:t>
            </a:r>
          </a:p>
          <a:p>
            <a:pPr marL="543322" lvl="2" indent="-214313">
              <a:buFont typeface="Arial" panose="020B0604020202020204" pitchFamily="34" charset="0"/>
              <a:buChar char="•"/>
            </a:pPr>
            <a:r>
              <a:rPr lang="en-US" dirty="0"/>
              <a:t>Explain how to remove and install laptop hardware.</a:t>
            </a:r>
          </a:p>
          <a:p>
            <a:r>
              <a:rPr lang="en-US" sz="1600" dirty="0"/>
              <a:t>7.4 Other Mobile Device Hardware Overview</a:t>
            </a:r>
          </a:p>
          <a:p>
            <a:pPr marL="543322" lvl="2" indent="-214313">
              <a:buFont typeface="Arial" panose="020B0604020202020204" pitchFamily="34" charset="0"/>
              <a:buChar char="•"/>
            </a:pPr>
            <a:r>
              <a:rPr lang="en-US" dirty="0"/>
              <a:t>Describe common mobile device hardware.</a:t>
            </a:r>
          </a:p>
          <a:p>
            <a:pPr marL="543322" lvl="2" indent="-214313">
              <a:buFont typeface="Arial" panose="020B0604020202020204" pitchFamily="34" charset="0"/>
              <a:buChar char="•"/>
            </a:pPr>
            <a:r>
              <a:rPr lang="en-US" dirty="0"/>
              <a:t>Describe the hardware components of specialty mobile devices.</a:t>
            </a:r>
            <a:endParaRPr lang="en-US" sz="1400" dirty="0"/>
          </a:p>
          <a:p>
            <a:pPr marL="543322" lvl="2" indent="-214313">
              <a:buFont typeface="Arial" panose="020B0604020202020204" pitchFamily="34" charset="0"/>
              <a:buChar char="•"/>
            </a:pPr>
            <a:endParaRPr lang="en-US" dirty="0"/>
          </a:p>
          <a:p>
            <a:pPr marL="543322" lvl="2" indent="-2143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75886867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Chapter 7 - Sections &amp; Objectives (Cont.)</a:t>
            </a:r>
          </a:p>
        </p:txBody>
      </p:sp>
      <p:sp>
        <p:nvSpPr>
          <p:cNvPr id="4099" name="Rectangle 34"/>
          <p:cNvSpPr>
            <a:spLocks noGrp="1" noChangeArrowheads="1"/>
          </p:cNvSpPr>
          <p:nvPr>
            <p:ph idx="1"/>
          </p:nvPr>
        </p:nvSpPr>
        <p:spPr/>
        <p:txBody>
          <a:bodyPr/>
          <a:lstStyle/>
          <a:p>
            <a:r>
              <a:rPr lang="en-US" sz="1600" dirty="0"/>
              <a:t>7.5 Network Connectivity and Email</a:t>
            </a:r>
          </a:p>
          <a:p>
            <a:pPr marL="543322" lvl="2" indent="-214313">
              <a:buFont typeface="Arial" panose="020B0604020202020204" pitchFamily="34" charset="0"/>
              <a:buChar char="•"/>
            </a:pPr>
            <a:r>
              <a:rPr lang="en-US" dirty="0"/>
              <a:t>Explain how to configure wireless and cellular data settings.</a:t>
            </a:r>
          </a:p>
          <a:p>
            <a:pPr marL="543322" lvl="2" indent="-214313">
              <a:buFont typeface="Arial" panose="020B0604020202020204" pitchFamily="34" charset="0"/>
              <a:buChar char="•"/>
            </a:pPr>
            <a:r>
              <a:rPr lang="en-US" dirty="0"/>
              <a:t>Explain how to pair Bluetooth devices.</a:t>
            </a:r>
          </a:p>
          <a:p>
            <a:pPr marL="543322" lvl="2" indent="-214313">
              <a:buFont typeface="Arial" panose="020B0604020202020204" pitchFamily="34" charset="0"/>
              <a:buChar char="•"/>
            </a:pPr>
            <a:r>
              <a:rPr lang="en-US" dirty="0"/>
              <a:t>Explain how to configure email settings.</a:t>
            </a:r>
          </a:p>
          <a:p>
            <a:pPr marL="543322" lvl="2" indent="-214313">
              <a:buFont typeface="Arial" panose="020B0604020202020204" pitchFamily="34" charset="0"/>
              <a:buChar char="•"/>
            </a:pPr>
            <a:r>
              <a:rPr lang="en-US" dirty="0"/>
              <a:t>Explain how to synchronize data.</a:t>
            </a:r>
          </a:p>
          <a:p>
            <a:r>
              <a:rPr lang="en-US" sz="1600" dirty="0"/>
              <a:t>7.6 Preventive Maintenance for Laptops and other Mobile Devices</a:t>
            </a:r>
          </a:p>
          <a:p>
            <a:pPr marL="543322" lvl="2" indent="-214313">
              <a:buFont typeface="Arial" panose="020B0604020202020204" pitchFamily="34" charset="0"/>
              <a:buChar char="•"/>
            </a:pPr>
            <a:r>
              <a:rPr lang="en-US" dirty="0"/>
              <a:t>Explain how to schedule and perform laptop and mobile device maintenance.</a:t>
            </a:r>
          </a:p>
          <a:p>
            <a:r>
              <a:rPr lang="en-US" sz="1600" dirty="0"/>
              <a:t>7.7 Basic Troubleshooting Process for Laptops and other Mobile Devices</a:t>
            </a:r>
          </a:p>
          <a:p>
            <a:pPr marL="543322" lvl="2" indent="-214313">
              <a:buFont typeface="Arial" panose="020B0604020202020204" pitchFamily="34" charset="0"/>
              <a:buChar char="•"/>
            </a:pPr>
            <a:r>
              <a:rPr lang="en-US" dirty="0"/>
              <a:t>Explain the six steps of troubleshooting Laptops and other Mobile Devices.</a:t>
            </a:r>
          </a:p>
          <a:p>
            <a:pPr marL="543322" lvl="2" indent="-214313">
              <a:buFont typeface="Arial" panose="020B0604020202020204" pitchFamily="34" charset="0"/>
              <a:buChar char="•"/>
            </a:pPr>
            <a:r>
              <a:rPr lang="en-US" dirty="0"/>
              <a:t>Describe common problems and solutions related to Laptops and other Mobile Devices.</a:t>
            </a:r>
            <a:endParaRPr lang="en-US" sz="1400" dirty="0"/>
          </a:p>
          <a:p>
            <a:pPr marL="543322" lvl="2" indent="-214313">
              <a:buFont typeface="Arial" panose="020B0604020202020204" pitchFamily="34" charset="0"/>
              <a:buChar char="•"/>
            </a:pPr>
            <a:endParaRPr lang="en-US" dirty="0"/>
          </a:p>
          <a:p>
            <a:pPr marL="543322" lvl="2" indent="-2143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60721613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2982823"/>
          </a:xfrm>
        </p:spPr>
        <p:txBody>
          <a:bodyPr/>
          <a:lstStyle/>
          <a:p>
            <a:r>
              <a:rPr lang="en-US" dirty="0">
                <a:solidFill>
                  <a:schemeClr val="accent5">
                    <a:lumMod val="40000"/>
                    <a:lumOff val="60000"/>
                  </a:schemeClr>
                </a:solidFill>
              </a:rPr>
              <a:t>7.1 Characteristics of Laptops and Other Mobile Devices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Mobile Device Overview</a:t>
            </a:r>
            <a:br>
              <a:rPr lang="en-US" altLang="en-US" sz="1600" dirty="0"/>
            </a:br>
            <a:r>
              <a:rPr lang="en-US" altLang="en-US" dirty="0"/>
              <a:t>Mobility</a:t>
            </a:r>
          </a:p>
        </p:txBody>
      </p:sp>
      <p:sp>
        <p:nvSpPr>
          <p:cNvPr id="8195" name="Rectangle 6"/>
          <p:cNvSpPr>
            <a:spLocks noGrp="1" noChangeArrowheads="1"/>
          </p:cNvSpPr>
          <p:nvPr>
            <p:ph idx="1"/>
          </p:nvPr>
        </p:nvSpPr>
        <p:spPr>
          <a:xfrm>
            <a:off x="144065" y="798945"/>
            <a:ext cx="4220174" cy="3765034"/>
          </a:xfrm>
        </p:spPr>
        <p:txBody>
          <a:bodyPr/>
          <a:lstStyle/>
          <a:p>
            <a:r>
              <a:rPr lang="en-US" sz="1600" dirty="0"/>
              <a:t>Mobility in information technology means the ability to access information electronically from different locations outside of the home or office. </a:t>
            </a:r>
          </a:p>
          <a:p>
            <a:r>
              <a:rPr lang="en-US" sz="1600" dirty="0"/>
              <a:t>Mobile connectivity is limited only by the availability of cellular or data networks.</a:t>
            </a:r>
          </a:p>
          <a:p>
            <a:r>
              <a:rPr lang="en-US" sz="1600" dirty="0"/>
              <a:t>Mobile devices:</a:t>
            </a:r>
          </a:p>
          <a:p>
            <a:pPr lvl="1"/>
            <a:r>
              <a:rPr lang="en-US" sz="1500" dirty="0"/>
              <a:t>have self-contained power (rechargeable batteries)</a:t>
            </a:r>
          </a:p>
          <a:p>
            <a:pPr lvl="1"/>
            <a:r>
              <a:rPr lang="en-US" sz="1500" dirty="0"/>
              <a:t> are generally small and lightweight</a:t>
            </a:r>
          </a:p>
          <a:p>
            <a:pPr lvl="1"/>
            <a:r>
              <a:rPr lang="en-US" sz="1500" dirty="0"/>
              <a:t>do not rely on other connected peripheral devices to operate.</a:t>
            </a:r>
          </a:p>
        </p:txBody>
      </p:sp>
      <p:pic>
        <p:nvPicPr>
          <p:cNvPr id="3" name="Picture 2" descr="A group of people in a room.&#10;&#10;This figure shows eight people sitting around a table using mobile devices.">
            <a:extLst>
              <a:ext uri="{FF2B5EF4-FFF2-40B4-BE49-F238E27FC236}">
                <a16:creationId xmlns:a16="http://schemas.microsoft.com/office/drawing/2014/main" id="{121E6738-2584-4A13-8D10-9E0A68826EA9}"/>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4617598" y="1038726"/>
            <a:ext cx="4273043" cy="3066047"/>
          </a:xfrm>
          <a:prstGeom prst="rect">
            <a:avLst/>
          </a:prstGeom>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Mobile Device Overview</a:t>
            </a:r>
            <a:br>
              <a:rPr lang="en-US" sz="1600" dirty="0">
                <a:latin typeface="Arial" charset="0"/>
              </a:rPr>
            </a:br>
            <a:r>
              <a:rPr lang="en-US" altLang="en-US" dirty="0"/>
              <a:t>Laptops</a:t>
            </a:r>
            <a:endParaRPr lang="en-CA" altLang="en-US" dirty="0"/>
          </a:p>
        </p:txBody>
      </p:sp>
      <p:sp>
        <p:nvSpPr>
          <p:cNvPr id="13315" name="Content Placeholder 2"/>
          <p:cNvSpPr>
            <a:spLocks noGrp="1"/>
          </p:cNvSpPr>
          <p:nvPr>
            <p:ph idx="1"/>
          </p:nvPr>
        </p:nvSpPr>
        <p:spPr>
          <a:xfrm>
            <a:off x="144064" y="798944"/>
            <a:ext cx="8614925" cy="4155319"/>
          </a:xfrm>
        </p:spPr>
        <p:txBody>
          <a:bodyPr/>
          <a:lstStyle/>
          <a:p>
            <a:r>
              <a:rPr lang="en-US" dirty="0"/>
              <a:t>Laptops are portable computers that usually run full versions of operating systems such as Microsoft Windows, iOS or Linux. </a:t>
            </a:r>
          </a:p>
          <a:p>
            <a:r>
              <a:rPr lang="en-US" dirty="0"/>
              <a:t>Laptops can have the same computing power and memory resources as desktop computers. </a:t>
            </a:r>
          </a:p>
          <a:p>
            <a:r>
              <a:rPr lang="en-US" dirty="0"/>
              <a:t>Laptops integrate a screen, keyboard, and a pointing device, such as a touchpad, in one portable device. </a:t>
            </a:r>
          </a:p>
          <a:p>
            <a:r>
              <a:rPr lang="en-US" dirty="0"/>
              <a:t>Laptops can be run from an internal battery or from an electrical outlet. </a:t>
            </a:r>
          </a:p>
          <a:p>
            <a:r>
              <a:rPr lang="en-US" dirty="0"/>
              <a:t>They offer connectivity options such as wired or wireless Ethernet networking and Bluetooth.</a:t>
            </a:r>
          </a:p>
          <a:p>
            <a:r>
              <a:rPr lang="en-US" dirty="0"/>
              <a:t>Laptops offer device connection options such as USB and HDMI, but may lack the expansion capability of desktops.</a:t>
            </a:r>
          </a:p>
          <a:p>
            <a:pPr lvl="1"/>
            <a:r>
              <a:rPr lang="en-US" dirty="0"/>
              <a:t>In order to make laptops more portable, some peripheral connection options may require additional hardware, such as a dock or port replicator.</a:t>
            </a:r>
          </a:p>
        </p:txBody>
      </p:sp>
    </p:spTree>
    <p:custDataLst>
      <p:tags r:id="rId1"/>
    </p:custDataLst>
    <p:extLst>
      <p:ext uri="{BB962C8B-B14F-4D97-AF65-F5344CB8AC3E}">
        <p14:creationId xmlns:p14="http://schemas.microsoft.com/office/powerpoint/2010/main" val="40083748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r>
              <a:rPr lang="en-US" dirty="0"/>
              <a:t>Instructor Materials – Chapter 7 Planning Guide</a:t>
            </a:r>
          </a:p>
        </p:txBody>
      </p:sp>
      <p:sp>
        <p:nvSpPr>
          <p:cNvPr id="4099" name="Rectangle 34"/>
          <p:cNvSpPr>
            <a:spLocks noGrp="1" noChangeArrowheads="1"/>
          </p:cNvSpPr>
          <p:nvPr>
            <p:ph idx="1"/>
          </p:nvPr>
        </p:nvSpPr>
        <p:spPr/>
        <p:txBody>
          <a:bodyPr/>
          <a:lstStyle/>
          <a:p>
            <a:r>
              <a:rPr lang="en-CA" dirty="0"/>
              <a:t>This PowerPoint deck is divided in two parts:</a:t>
            </a:r>
          </a:p>
          <a:p>
            <a:r>
              <a:rPr lang="en-US" dirty="0"/>
              <a:t>Instructor Planning Guide</a:t>
            </a:r>
            <a:endParaRPr lang="en-CA" dirty="0"/>
          </a:p>
          <a:p>
            <a:pPr lvl="1"/>
            <a:r>
              <a:rPr lang="en-CA" dirty="0"/>
              <a:t>Information to help you become familiar with the chapter</a:t>
            </a:r>
          </a:p>
          <a:p>
            <a:pPr lvl="1"/>
            <a:r>
              <a:rPr lang="en-CA" dirty="0"/>
              <a:t>Teaching aids</a:t>
            </a:r>
          </a:p>
          <a:p>
            <a:r>
              <a:rPr lang="en-CA" dirty="0"/>
              <a:t>Instructor Class Presentation</a:t>
            </a:r>
          </a:p>
          <a:p>
            <a:pPr lvl="1"/>
            <a:r>
              <a:rPr lang="en-CA" dirty="0"/>
              <a:t>Optional slides that you can use in the classroom</a:t>
            </a:r>
          </a:p>
          <a:p>
            <a:pPr lvl="1"/>
            <a:r>
              <a:rPr lang="en-CA" dirty="0"/>
              <a:t>Begins on </a:t>
            </a:r>
            <a:r>
              <a:rPr lang="en-CA"/>
              <a:t>slide #15</a:t>
            </a:r>
            <a:endParaRPr lang="en-CA" dirty="0"/>
          </a:p>
          <a:p>
            <a:endParaRPr lang="en-CA" dirty="0"/>
          </a:p>
          <a:p>
            <a:r>
              <a:rPr lang="en-CA" b="1" dirty="0"/>
              <a:t>Note</a:t>
            </a:r>
            <a:r>
              <a:rPr lang="en-CA" dirty="0"/>
              <a:t>: Remove the Planning Guide from this presentation before sharing with anyone.</a:t>
            </a: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Mobile Device Overview</a:t>
            </a:r>
            <a:br>
              <a:rPr lang="en-US" sz="1600" dirty="0">
                <a:latin typeface="Arial" charset="0"/>
              </a:rPr>
            </a:br>
            <a:r>
              <a:rPr lang="en-US" altLang="en-US" dirty="0"/>
              <a:t>Smartphone Characteristics</a:t>
            </a:r>
            <a:endParaRPr lang="en-CA" altLang="en-US" dirty="0"/>
          </a:p>
        </p:txBody>
      </p:sp>
      <p:sp>
        <p:nvSpPr>
          <p:cNvPr id="13315" name="Content Placeholder 2"/>
          <p:cNvSpPr>
            <a:spLocks noGrp="1"/>
          </p:cNvSpPr>
          <p:nvPr>
            <p:ph idx="1"/>
          </p:nvPr>
        </p:nvSpPr>
        <p:spPr>
          <a:xfrm>
            <a:off x="144065" y="798944"/>
            <a:ext cx="4925240" cy="4155319"/>
          </a:xfrm>
        </p:spPr>
        <p:txBody>
          <a:bodyPr/>
          <a:lstStyle/>
          <a:p>
            <a:r>
              <a:rPr lang="en-US" dirty="0"/>
              <a:t>Smartphones run special operating systems that are designed for mobile devices. </a:t>
            </a:r>
          </a:p>
          <a:p>
            <a:r>
              <a:rPr lang="en-US" dirty="0"/>
              <a:t>Smartphones may have limited OS upgradability and can require the purchase of a new model to take advantage of the latest OS features and apps.</a:t>
            </a:r>
          </a:p>
          <a:p>
            <a:r>
              <a:rPr lang="en-US" dirty="0"/>
              <a:t>Software for smartphones is usually limited to apps that can be downloaded from stores such as Google Play or the Apple App Store.</a:t>
            </a:r>
          </a:p>
          <a:p>
            <a:r>
              <a:rPr lang="en-US" dirty="0"/>
              <a:t>Smartphones use cellular connectivity options for voice, text, and data services. </a:t>
            </a:r>
          </a:p>
          <a:p>
            <a:r>
              <a:rPr lang="en-US" dirty="0"/>
              <a:t>Other data connections include Bluetooth and Wi-Fi.</a:t>
            </a:r>
          </a:p>
        </p:txBody>
      </p:sp>
      <p:pic>
        <p:nvPicPr>
          <p:cNvPr id="2" name="Picture 1" descr="A group of people looking at a phone&#10;&#10;Description automatically generated">
            <a:extLst>
              <a:ext uri="{FF2B5EF4-FFF2-40B4-BE49-F238E27FC236}">
                <a16:creationId xmlns:a16="http://schemas.microsoft.com/office/drawing/2014/main" id="{E5543639-4460-4B73-9CD5-D7C76EBEABCA}"/>
              </a:ext>
            </a:extLst>
          </p:cNvPr>
          <p:cNvPicPr>
            <a:picLocks noChangeAspect="1"/>
          </p:cNvPicPr>
          <p:nvPr/>
        </p:nvPicPr>
        <p:blipFill>
          <a:blip r:embed="rId4"/>
          <a:stretch>
            <a:fillRect/>
          </a:stretch>
        </p:blipFill>
        <p:spPr>
          <a:xfrm>
            <a:off x="5179981" y="1427746"/>
            <a:ext cx="3652767" cy="2448427"/>
          </a:xfrm>
          <a:prstGeom prst="rect">
            <a:avLst/>
          </a:prstGeom>
        </p:spPr>
      </p:pic>
    </p:spTree>
    <p:custDataLst>
      <p:tags r:id="rId1"/>
    </p:custDataLst>
    <p:extLst>
      <p:ext uri="{BB962C8B-B14F-4D97-AF65-F5344CB8AC3E}">
        <p14:creationId xmlns:p14="http://schemas.microsoft.com/office/powerpoint/2010/main" val="409700136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Mobile Device Overview</a:t>
            </a:r>
            <a:br>
              <a:rPr lang="en-US" sz="1600" dirty="0">
                <a:latin typeface="Arial" charset="0"/>
              </a:rPr>
            </a:br>
            <a:r>
              <a:rPr lang="en-US" altLang="en-US" dirty="0"/>
              <a:t>Smartphone Features</a:t>
            </a:r>
            <a:endParaRPr lang="en-CA" altLang="en-US" dirty="0"/>
          </a:p>
        </p:txBody>
      </p:sp>
      <p:sp>
        <p:nvSpPr>
          <p:cNvPr id="13315" name="Content Placeholder 2"/>
          <p:cNvSpPr>
            <a:spLocks noGrp="1"/>
          </p:cNvSpPr>
          <p:nvPr>
            <p:ph idx="1"/>
          </p:nvPr>
        </p:nvSpPr>
        <p:spPr>
          <a:xfrm>
            <a:off x="144065" y="798944"/>
            <a:ext cx="4925240" cy="4155319"/>
          </a:xfrm>
        </p:spPr>
        <p:txBody>
          <a:bodyPr/>
          <a:lstStyle/>
          <a:p>
            <a:r>
              <a:rPr lang="en-US" dirty="0"/>
              <a:t>Most smartphones include global positioning system (GPS) functionality. </a:t>
            </a:r>
          </a:p>
          <a:p>
            <a:pPr lvl="1"/>
            <a:r>
              <a:rPr lang="en-US" dirty="0"/>
              <a:t>A GPS receiver in the phone uses satellites to determine the geographic location of the device. </a:t>
            </a:r>
          </a:p>
          <a:p>
            <a:pPr lvl="1"/>
            <a:r>
              <a:rPr lang="en-US" dirty="0"/>
              <a:t>Some apps allow a smartphone to act as a navigational GPS that provides guidance for driving, biking, or walking. </a:t>
            </a:r>
          </a:p>
          <a:p>
            <a:r>
              <a:rPr lang="en-US" dirty="0"/>
              <a:t>Devices without a GPS service can still determine the location, in a less precise way, by using info coming from nearby mobile service antennas or nearby Wi-Fi access points.</a:t>
            </a:r>
          </a:p>
          <a:p>
            <a:r>
              <a:rPr lang="en-US" dirty="0"/>
              <a:t>Another feature of some smartphones is the ability to "tether", or share, the cellular data connection with other devices. </a:t>
            </a:r>
          </a:p>
        </p:txBody>
      </p:sp>
      <p:pic>
        <p:nvPicPr>
          <p:cNvPr id="3" name="Picture 2" descr="smartphone and laptop.&#10;This figure shows a smartphone plugged into a laptop.">
            <a:extLst>
              <a:ext uri="{FF2B5EF4-FFF2-40B4-BE49-F238E27FC236}">
                <a16:creationId xmlns:a16="http://schemas.microsoft.com/office/drawing/2014/main" id="{F1E6000E-19DC-4B6D-B16C-12A424D41F85}"/>
              </a:ext>
            </a:extLst>
          </p:cNvPr>
          <p:cNvPicPr>
            <a:picLocks noChangeAspect="1"/>
          </p:cNvPicPr>
          <p:nvPr/>
        </p:nvPicPr>
        <p:blipFill>
          <a:blip r:embed="rId4"/>
          <a:stretch>
            <a:fillRect/>
          </a:stretch>
        </p:blipFill>
        <p:spPr>
          <a:xfrm>
            <a:off x="5001086" y="1147010"/>
            <a:ext cx="3998849" cy="2849479"/>
          </a:xfrm>
          <a:prstGeom prst="rect">
            <a:avLst/>
          </a:prstGeom>
        </p:spPr>
      </p:pic>
    </p:spTree>
    <p:custDataLst>
      <p:tags r:id="rId1"/>
    </p:custDataLst>
    <p:extLst>
      <p:ext uri="{BB962C8B-B14F-4D97-AF65-F5344CB8AC3E}">
        <p14:creationId xmlns:p14="http://schemas.microsoft.com/office/powerpoint/2010/main" val="129402840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Mobile Device Overview</a:t>
            </a:r>
            <a:br>
              <a:rPr lang="en-US" sz="1600" dirty="0">
                <a:latin typeface="Arial" charset="0"/>
              </a:rPr>
            </a:br>
            <a:r>
              <a:rPr lang="en-US" altLang="en-US" dirty="0"/>
              <a:t>Tablets and E-Readers</a:t>
            </a:r>
            <a:endParaRPr lang="en-CA" altLang="en-US" dirty="0"/>
          </a:p>
        </p:txBody>
      </p:sp>
      <p:sp>
        <p:nvSpPr>
          <p:cNvPr id="13315" name="Content Placeholder 2"/>
          <p:cNvSpPr>
            <a:spLocks noGrp="1"/>
          </p:cNvSpPr>
          <p:nvPr>
            <p:ph idx="1"/>
          </p:nvPr>
        </p:nvSpPr>
        <p:spPr>
          <a:xfrm>
            <a:off x="144065" y="798944"/>
            <a:ext cx="4532209" cy="4155319"/>
          </a:xfrm>
        </p:spPr>
        <p:txBody>
          <a:bodyPr/>
          <a:lstStyle/>
          <a:p>
            <a:r>
              <a:rPr lang="en-US" dirty="0"/>
              <a:t>Tablets are similar to smartphones in that they use special mobile operating systems like Android or iOS. </a:t>
            </a:r>
          </a:p>
          <a:p>
            <a:r>
              <a:rPr lang="en-US" dirty="0"/>
              <a:t>Tablets usually offer Wi-Fi and Bluetooth connectivity and most have USB and audio ports.</a:t>
            </a:r>
          </a:p>
          <a:p>
            <a:r>
              <a:rPr lang="en-US" dirty="0"/>
              <a:t>Most of the apps that work on phones are also available for tablets.</a:t>
            </a:r>
          </a:p>
          <a:p>
            <a:r>
              <a:rPr lang="en-US" dirty="0"/>
              <a:t>Unlike smartphones, tablets normally have larger touch-screen displays. </a:t>
            </a:r>
          </a:p>
          <a:p>
            <a:r>
              <a:rPr lang="en-US" dirty="0"/>
              <a:t>Most tablets do not have the ability to access cellular networks and they usually do not include GPS receivers.</a:t>
            </a:r>
          </a:p>
          <a:p>
            <a:pPr marL="0" indent="0">
              <a:buNone/>
            </a:pPr>
            <a:endParaRPr lang="en-US" dirty="0"/>
          </a:p>
          <a:p>
            <a:endParaRPr lang="en-US" dirty="0"/>
          </a:p>
        </p:txBody>
      </p:sp>
      <p:pic>
        <p:nvPicPr>
          <p:cNvPr id="2" name="Picture 1" descr="This figure shows a man working on a tablet.">
            <a:extLst>
              <a:ext uri="{FF2B5EF4-FFF2-40B4-BE49-F238E27FC236}">
                <a16:creationId xmlns:a16="http://schemas.microsoft.com/office/drawing/2014/main" id="{A9F8A8E2-F71B-4C40-A527-707CE02F8419}"/>
              </a:ext>
            </a:extLst>
          </p:cNvPr>
          <p:cNvPicPr>
            <a:picLocks noChangeAspect="1"/>
          </p:cNvPicPr>
          <p:nvPr/>
        </p:nvPicPr>
        <p:blipFill>
          <a:blip r:embed="rId4"/>
          <a:stretch>
            <a:fillRect/>
          </a:stretch>
        </p:blipFill>
        <p:spPr>
          <a:xfrm>
            <a:off x="4676272" y="1270382"/>
            <a:ext cx="4323663" cy="3018027"/>
          </a:xfrm>
          <a:prstGeom prst="rect">
            <a:avLst/>
          </a:prstGeom>
        </p:spPr>
      </p:pic>
    </p:spTree>
    <p:custDataLst>
      <p:tags r:id="rId1"/>
    </p:custDataLst>
    <p:extLst>
      <p:ext uri="{BB962C8B-B14F-4D97-AF65-F5344CB8AC3E}">
        <p14:creationId xmlns:p14="http://schemas.microsoft.com/office/powerpoint/2010/main" val="162189376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144064" y="798944"/>
            <a:ext cx="4737145" cy="4155319"/>
          </a:xfrm>
        </p:spPr>
        <p:txBody>
          <a:bodyPr/>
          <a:lstStyle/>
          <a:p>
            <a:r>
              <a:rPr lang="en-US" dirty="0"/>
              <a:t>E-readers, such as the Amazon Kindle, are special purpose devices with black and white displays that have been optimized for reading text. </a:t>
            </a:r>
          </a:p>
          <a:p>
            <a:r>
              <a:rPr lang="en-US" dirty="0"/>
              <a:t>Although they resemble tablets, they lack many of the features and functions that tablets provide. </a:t>
            </a:r>
          </a:p>
          <a:p>
            <a:r>
              <a:rPr lang="en-US" dirty="0"/>
              <a:t>Many have touch displays that make it easy to turn pages, change settings, and access eBooks online. </a:t>
            </a:r>
          </a:p>
          <a:p>
            <a:r>
              <a:rPr lang="en-US" dirty="0"/>
              <a:t>For connectivity, some offer free cellular data connections for downloading books from a specific store, but most rely on Wi-Fi. </a:t>
            </a:r>
          </a:p>
          <a:p>
            <a:r>
              <a:rPr lang="en-US" dirty="0"/>
              <a:t>E-reader battery life is usually longer than tablets.</a:t>
            </a:r>
          </a:p>
        </p:txBody>
      </p:sp>
      <p:sp>
        <p:nvSpPr>
          <p:cNvPr id="13314" name="Title 1"/>
          <p:cNvSpPr>
            <a:spLocks noGrp="1"/>
          </p:cNvSpPr>
          <p:nvPr>
            <p:ph type="title"/>
          </p:nvPr>
        </p:nvSpPr>
        <p:spPr/>
        <p:txBody>
          <a:bodyPr/>
          <a:lstStyle/>
          <a:p>
            <a:r>
              <a:rPr lang="en-US" sz="1600" dirty="0">
                <a:latin typeface="Arial" charset="0"/>
              </a:rPr>
              <a:t>Mobile Device Overview</a:t>
            </a:r>
            <a:br>
              <a:rPr lang="en-US" sz="1600" dirty="0">
                <a:latin typeface="Arial" charset="0"/>
              </a:rPr>
            </a:br>
            <a:r>
              <a:rPr lang="en-US" altLang="en-US" dirty="0"/>
              <a:t>Tablets and E-Readers (Cont.)</a:t>
            </a:r>
            <a:endParaRPr lang="en-CA" altLang="en-US" dirty="0"/>
          </a:p>
        </p:txBody>
      </p:sp>
      <p:pic>
        <p:nvPicPr>
          <p:cNvPr id="2" name="Picture 1" descr="Tablet.&#10;This figure shows a man working on a tablet">
            <a:extLst>
              <a:ext uri="{FF2B5EF4-FFF2-40B4-BE49-F238E27FC236}">
                <a16:creationId xmlns:a16="http://schemas.microsoft.com/office/drawing/2014/main" id="{5560B532-F216-42AF-9802-D38C247B1FDB}"/>
              </a:ext>
            </a:extLst>
          </p:cNvPr>
          <p:cNvPicPr>
            <a:picLocks noChangeAspect="1"/>
          </p:cNvPicPr>
          <p:nvPr/>
        </p:nvPicPr>
        <p:blipFill>
          <a:blip r:embed="rId4"/>
          <a:stretch>
            <a:fillRect/>
          </a:stretch>
        </p:blipFill>
        <p:spPr>
          <a:xfrm>
            <a:off x="4881209" y="1235940"/>
            <a:ext cx="3795254" cy="2671620"/>
          </a:xfrm>
          <a:prstGeom prst="rect">
            <a:avLst/>
          </a:prstGeom>
        </p:spPr>
      </p:pic>
    </p:spTree>
    <p:custDataLst>
      <p:tags r:id="rId1"/>
    </p:custDataLst>
    <p:extLst>
      <p:ext uri="{BB962C8B-B14F-4D97-AF65-F5344CB8AC3E}">
        <p14:creationId xmlns:p14="http://schemas.microsoft.com/office/powerpoint/2010/main" val="199753170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earables. &#10;This figure shows a person holding a smartphone and a smartwatch.">
            <a:extLst>
              <a:ext uri="{FF2B5EF4-FFF2-40B4-BE49-F238E27FC236}">
                <a16:creationId xmlns:a16="http://schemas.microsoft.com/office/drawing/2014/main" id="{4BBD4C11-715F-4C02-9B5A-B9384CDDC814}"/>
              </a:ext>
            </a:extLst>
          </p:cNvPr>
          <p:cNvPicPr>
            <a:picLocks noChangeAspect="1"/>
          </p:cNvPicPr>
          <p:nvPr/>
        </p:nvPicPr>
        <p:blipFill>
          <a:blip r:embed="rId4"/>
          <a:stretch>
            <a:fillRect/>
          </a:stretch>
        </p:blipFill>
        <p:spPr>
          <a:xfrm>
            <a:off x="5563382" y="1337484"/>
            <a:ext cx="3225876" cy="2468532"/>
          </a:xfrm>
          <a:prstGeom prst="rect">
            <a:avLst/>
          </a:prstGeom>
        </p:spPr>
      </p:pic>
      <p:sp>
        <p:nvSpPr>
          <p:cNvPr id="13315" name="Content Placeholder 2"/>
          <p:cNvSpPr>
            <a:spLocks noGrp="1"/>
          </p:cNvSpPr>
          <p:nvPr>
            <p:ph idx="1"/>
          </p:nvPr>
        </p:nvSpPr>
        <p:spPr>
          <a:xfrm>
            <a:off x="144064" y="798944"/>
            <a:ext cx="5230041" cy="4155319"/>
          </a:xfrm>
        </p:spPr>
        <p:txBody>
          <a:bodyPr/>
          <a:lstStyle/>
          <a:p>
            <a:r>
              <a:rPr lang="en-US" dirty="0"/>
              <a:t>Wearables are smart devices that are meant to be worn on the body or attached to clothing. </a:t>
            </a:r>
          </a:p>
          <a:p>
            <a:r>
              <a:rPr lang="en-US" dirty="0"/>
              <a:t>Smartwatches are a type of wearable that includes a microprocessor, a special operating system, and apps. </a:t>
            </a:r>
          </a:p>
          <a:p>
            <a:pPr lvl="1"/>
            <a:r>
              <a:rPr lang="en-US" dirty="0"/>
              <a:t>Sensors in the smartwatch can gather data about various aspects of the body and use Bluetooth to report this information back to another device</a:t>
            </a:r>
          </a:p>
          <a:p>
            <a:pPr lvl="1"/>
            <a:r>
              <a:rPr lang="en-US" dirty="0"/>
              <a:t>Some smartwatches can connect directly to a cellular network, utilize GPS location services, provide convenient displays for notifications from apps, and store and play music and playlists. </a:t>
            </a:r>
          </a:p>
          <a:p>
            <a:r>
              <a:rPr lang="en-US" dirty="0"/>
              <a:t>Fitness trackers are similar to smartwatches but are limited to monitoring the body such as physical activity, sleep, and exercise. </a:t>
            </a:r>
          </a:p>
          <a:p>
            <a:endParaRPr lang="en-US" dirty="0"/>
          </a:p>
        </p:txBody>
      </p:sp>
      <p:sp>
        <p:nvSpPr>
          <p:cNvPr id="13314" name="Title 1"/>
          <p:cNvSpPr>
            <a:spLocks noGrp="1"/>
          </p:cNvSpPr>
          <p:nvPr>
            <p:ph type="title"/>
          </p:nvPr>
        </p:nvSpPr>
        <p:spPr/>
        <p:txBody>
          <a:bodyPr/>
          <a:lstStyle/>
          <a:p>
            <a:r>
              <a:rPr lang="en-US" sz="1600" dirty="0">
                <a:latin typeface="Arial" charset="0"/>
              </a:rPr>
              <a:t>Mobile Device Overview</a:t>
            </a:r>
            <a:br>
              <a:rPr lang="en-US" sz="1600" dirty="0">
                <a:latin typeface="Arial" charset="0"/>
              </a:rPr>
            </a:br>
            <a:r>
              <a:rPr lang="en-US" altLang="en-US" dirty="0"/>
              <a:t>Wearables: Smartwatches and Fitness Trackers</a:t>
            </a:r>
            <a:endParaRPr lang="en-CA" altLang="en-US" dirty="0"/>
          </a:p>
        </p:txBody>
      </p:sp>
    </p:spTree>
    <p:custDataLst>
      <p:tags r:id="rId1"/>
    </p:custDataLst>
    <p:extLst>
      <p:ext uri="{BB962C8B-B14F-4D97-AF65-F5344CB8AC3E}">
        <p14:creationId xmlns:p14="http://schemas.microsoft.com/office/powerpoint/2010/main" val="234732227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Mobile Device Overview</a:t>
            </a:r>
            <a:br>
              <a:rPr lang="en-US" sz="1600" dirty="0">
                <a:latin typeface="Arial" charset="0"/>
              </a:rPr>
            </a:br>
            <a:r>
              <a:rPr lang="en-US" altLang="en-US" dirty="0"/>
              <a:t>Wearables: Augmented and Virtual Realities</a:t>
            </a:r>
            <a:endParaRPr lang="en-CA" altLang="en-US" dirty="0"/>
          </a:p>
        </p:txBody>
      </p:sp>
      <p:sp>
        <p:nvSpPr>
          <p:cNvPr id="13315" name="Content Placeholder 2"/>
          <p:cNvSpPr>
            <a:spLocks noGrp="1"/>
          </p:cNvSpPr>
          <p:nvPr>
            <p:ph idx="1"/>
          </p:nvPr>
        </p:nvSpPr>
        <p:spPr>
          <a:xfrm>
            <a:off x="144064" y="855091"/>
            <a:ext cx="4828989" cy="4155319"/>
          </a:xfrm>
        </p:spPr>
        <p:txBody>
          <a:bodyPr/>
          <a:lstStyle/>
          <a:p>
            <a:r>
              <a:rPr lang="en-US" dirty="0"/>
              <a:t>In Augmented Reality (AR), computer graphics are integrated with what is seen in the real world.</a:t>
            </a:r>
          </a:p>
          <a:p>
            <a:pPr lvl="1"/>
            <a:r>
              <a:rPr lang="en-US" dirty="0"/>
              <a:t>The graphics overlays can range from cartoon characters in a game application to information for emergency management training for first responders. </a:t>
            </a:r>
          </a:p>
          <a:p>
            <a:r>
              <a:rPr lang="en-US" dirty="0"/>
              <a:t>In Virtual Reality (VR), a user wears a special headset which displays graphics from a separate computer. </a:t>
            </a:r>
          </a:p>
          <a:p>
            <a:pPr lvl="1"/>
            <a:r>
              <a:rPr lang="en-US" dirty="0"/>
              <a:t>The graphics are immersive 3D and create very realistic worlds. </a:t>
            </a:r>
          </a:p>
          <a:p>
            <a:pPr lvl="1"/>
            <a:r>
              <a:rPr lang="en-US" dirty="0"/>
              <a:t>The VR user's motions are detected by sensors which allow the user to interact with and move around in the virtual environment.</a:t>
            </a:r>
          </a:p>
        </p:txBody>
      </p:sp>
      <p:pic>
        <p:nvPicPr>
          <p:cNvPr id="4" name="Picture 3" descr="This figure shows a woman wearing a virtual reality headset.">
            <a:extLst>
              <a:ext uri="{FF2B5EF4-FFF2-40B4-BE49-F238E27FC236}">
                <a16:creationId xmlns:a16="http://schemas.microsoft.com/office/drawing/2014/main" id="{420C19DF-96BC-4D7A-B9F8-1F9DD178C536}"/>
              </a:ext>
            </a:extLst>
          </p:cNvPr>
          <p:cNvPicPr>
            <a:picLocks noChangeAspect="1"/>
          </p:cNvPicPr>
          <p:nvPr/>
        </p:nvPicPr>
        <p:blipFill>
          <a:blip r:embed="rId4"/>
          <a:stretch>
            <a:fillRect/>
          </a:stretch>
        </p:blipFill>
        <p:spPr>
          <a:xfrm>
            <a:off x="5516116" y="2991546"/>
            <a:ext cx="2737862" cy="1775332"/>
          </a:xfrm>
          <a:prstGeom prst="rect">
            <a:avLst/>
          </a:prstGeom>
        </p:spPr>
      </p:pic>
      <p:pic>
        <p:nvPicPr>
          <p:cNvPr id="3" name="Picture 2" descr="This figure shows a person working on a tablet using virtual reality to service a piece of machinery">
            <a:extLst>
              <a:ext uri="{FF2B5EF4-FFF2-40B4-BE49-F238E27FC236}">
                <a16:creationId xmlns:a16="http://schemas.microsoft.com/office/drawing/2014/main" id="{BEDA1603-CD08-4C40-8248-C6FEBDFEECDF}"/>
              </a:ext>
            </a:extLst>
          </p:cNvPr>
          <p:cNvPicPr>
            <a:picLocks noChangeAspect="1"/>
          </p:cNvPicPr>
          <p:nvPr/>
        </p:nvPicPr>
        <p:blipFill>
          <a:blip r:embed="rId5"/>
          <a:stretch>
            <a:fillRect/>
          </a:stretch>
        </p:blipFill>
        <p:spPr>
          <a:xfrm>
            <a:off x="5516116" y="790923"/>
            <a:ext cx="2737862" cy="2176560"/>
          </a:xfrm>
          <a:prstGeom prst="rect">
            <a:avLst/>
          </a:prstGeom>
        </p:spPr>
      </p:pic>
    </p:spTree>
    <p:custDataLst>
      <p:tags r:id="rId1"/>
    </p:custDataLst>
    <p:extLst>
      <p:ext uri="{BB962C8B-B14F-4D97-AF65-F5344CB8AC3E}">
        <p14:creationId xmlns:p14="http://schemas.microsoft.com/office/powerpoint/2010/main" val="1391407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142444" y="1219199"/>
            <a:ext cx="7967933" cy="1764633"/>
          </a:xfrm>
        </p:spPr>
        <p:txBody>
          <a:bodyPr/>
          <a:lstStyle/>
          <a:p>
            <a:pPr marL="142875" lvl="1" indent="0">
              <a:buNone/>
            </a:pPr>
            <a:r>
              <a:rPr lang="en-US" altLang="en-US" dirty="0"/>
              <a:t>In this lab, you will use the internet, a technical journal, or a local store to gather information about an Android and an iOS device. You will document the specifications of each Android and iOS device onto this worksheet. Be prepared to discuss your decisions regarding the devices you select.</a:t>
            </a:r>
            <a:endParaRPr lang="en-CA" altLang="en-US" dirty="0"/>
          </a:p>
          <a:p>
            <a:pPr lvl="1"/>
            <a:endParaRPr lang="en-CA" altLang="en-US" dirty="0"/>
          </a:p>
          <a:p>
            <a:pPr marL="142875" lvl="1" indent="0">
              <a:buNone/>
            </a:pPr>
            <a:endParaRPr lang="en-CA" altLang="en-US" dirty="0"/>
          </a:p>
          <a:p>
            <a:pPr lvl="1"/>
            <a:endParaRPr lang="en-CA" altLang="en-US" dirty="0"/>
          </a:p>
          <a:p>
            <a:pPr lvl="1"/>
            <a:endParaRPr lang="en-CA" altLang="en-US" dirty="0"/>
          </a:p>
        </p:txBody>
      </p:sp>
      <p:sp>
        <p:nvSpPr>
          <p:cNvPr id="13314" name="Title 1"/>
          <p:cNvSpPr>
            <a:spLocks noGrp="1"/>
          </p:cNvSpPr>
          <p:nvPr>
            <p:ph type="title"/>
          </p:nvPr>
        </p:nvSpPr>
        <p:spPr>
          <a:xfrm>
            <a:off x="70727" y="167962"/>
            <a:ext cx="9144000" cy="757551"/>
          </a:xfrm>
        </p:spPr>
        <p:txBody>
          <a:bodyPr/>
          <a:lstStyle/>
          <a:p>
            <a:r>
              <a:rPr lang="en-US" altLang="en-US" sz="1600" dirty="0"/>
              <a:t>Mobile Device Overview</a:t>
            </a:r>
            <a:br>
              <a:rPr lang="en-US" altLang="en-US" dirty="0"/>
            </a:br>
            <a:r>
              <a:rPr lang="en-US" altLang="en-US" dirty="0"/>
              <a:t>Lab – Mobile Device Information</a:t>
            </a:r>
            <a:endParaRPr lang="en-CA" altLang="en-US" dirty="0"/>
          </a:p>
        </p:txBody>
      </p:sp>
    </p:spTree>
    <p:custDataLst>
      <p:tags r:id="rId1"/>
    </p:custDataLst>
    <p:extLst>
      <p:ext uri="{BB962C8B-B14F-4D97-AF65-F5344CB8AC3E}">
        <p14:creationId xmlns:p14="http://schemas.microsoft.com/office/powerpoint/2010/main" val="279012365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70727" y="167962"/>
            <a:ext cx="9144000" cy="757551"/>
          </a:xfrm>
        </p:spPr>
        <p:txBody>
          <a:bodyPr/>
          <a:lstStyle/>
          <a:p>
            <a:r>
              <a:rPr lang="en-US" altLang="en-US" sz="1600" dirty="0"/>
              <a:t>Laptop Components</a:t>
            </a:r>
            <a:br>
              <a:rPr lang="en-US" altLang="en-US" dirty="0"/>
            </a:br>
            <a:r>
              <a:rPr lang="en-US" altLang="en-US" dirty="0"/>
              <a:t>Video Explanation – External Features Unique to Laptops</a:t>
            </a:r>
            <a:endParaRPr lang="en-CA" altLang="en-US" dirty="0"/>
          </a:p>
        </p:txBody>
      </p:sp>
      <p:pic>
        <p:nvPicPr>
          <p:cNvPr id="3" name="Picture 2" descr="External features Unique to Laptops&#10;&#10;In this video explanation, you will learn about external features unique to laptops: Lid, secure digital multi-media card reaser, ventilation grill, ports, secure key hole, pc card slot, dvd-rw drive, ethernet and phone jacks, battery, ram access panel, wireless access panel, hard drive access.">
            <a:extLst>
              <a:ext uri="{FF2B5EF4-FFF2-40B4-BE49-F238E27FC236}">
                <a16:creationId xmlns:a16="http://schemas.microsoft.com/office/drawing/2014/main" id="{12E84611-D459-41F3-8BDE-4F9E4E078CA8}"/>
              </a:ext>
            </a:extLst>
          </p:cNvPr>
          <p:cNvPicPr>
            <a:picLocks noChangeAspect="1"/>
          </p:cNvPicPr>
          <p:nvPr/>
        </p:nvPicPr>
        <p:blipFill>
          <a:blip r:embed="rId4"/>
          <a:stretch>
            <a:fillRect/>
          </a:stretch>
        </p:blipFill>
        <p:spPr>
          <a:xfrm>
            <a:off x="872487" y="1007880"/>
            <a:ext cx="6927277" cy="3482401"/>
          </a:xfrm>
          <a:prstGeom prst="rect">
            <a:avLst/>
          </a:prstGeom>
          <a:ln w="25400">
            <a:solidFill>
              <a:schemeClr val="tx1"/>
            </a:solidFill>
          </a:ln>
        </p:spPr>
      </p:pic>
    </p:spTree>
    <p:custDataLst>
      <p:tags r:id="rId1"/>
    </p:custDataLst>
    <p:extLst>
      <p:ext uri="{BB962C8B-B14F-4D97-AF65-F5344CB8AC3E}">
        <p14:creationId xmlns:p14="http://schemas.microsoft.com/office/powerpoint/2010/main" val="123102043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70727" y="167962"/>
            <a:ext cx="9144000" cy="757551"/>
          </a:xfrm>
        </p:spPr>
        <p:txBody>
          <a:bodyPr/>
          <a:lstStyle/>
          <a:p>
            <a:r>
              <a:rPr lang="en-US" altLang="en-US" sz="1600" dirty="0"/>
              <a:t>Laptop Components</a:t>
            </a:r>
            <a:br>
              <a:rPr lang="en-US" altLang="en-US" dirty="0"/>
            </a:br>
            <a:r>
              <a:rPr lang="en-US" altLang="en-US" dirty="0"/>
              <a:t>Video Explanation – Common Input Devices and LEDs in Laptops</a:t>
            </a:r>
            <a:endParaRPr lang="en-CA" altLang="en-US" dirty="0"/>
          </a:p>
        </p:txBody>
      </p:sp>
      <p:sp>
        <p:nvSpPr>
          <p:cNvPr id="13315" name="Content Placeholder 2"/>
          <p:cNvSpPr>
            <a:spLocks noGrp="1"/>
          </p:cNvSpPr>
          <p:nvPr>
            <p:ph idx="1"/>
          </p:nvPr>
        </p:nvSpPr>
        <p:spPr>
          <a:xfrm>
            <a:off x="116194" y="1158892"/>
            <a:ext cx="4219932" cy="3516720"/>
          </a:xfrm>
        </p:spPr>
        <p:txBody>
          <a:bodyPr/>
          <a:lstStyle/>
          <a:p>
            <a:pPr lvl="1"/>
            <a:endParaRPr lang="en-US" altLang="en-US" sz="1500" dirty="0"/>
          </a:p>
          <a:p>
            <a:pPr lvl="1">
              <a:buFont typeface="Wingdings" panose="05000000000000000000" pitchFamily="2" charset="2"/>
              <a:buChar char="§"/>
            </a:pPr>
            <a:endParaRPr lang="en-CA" altLang="en-US" dirty="0"/>
          </a:p>
          <a:p>
            <a:pPr lvl="1"/>
            <a:endParaRPr lang="en-CA" altLang="en-US" dirty="0"/>
          </a:p>
          <a:p>
            <a:pPr lvl="1"/>
            <a:endParaRPr lang="en-CA" altLang="en-US" dirty="0"/>
          </a:p>
          <a:p>
            <a:pPr marL="142875" lvl="1" indent="0">
              <a:buNone/>
            </a:pPr>
            <a:endParaRPr lang="en-CA" altLang="en-US" dirty="0"/>
          </a:p>
          <a:p>
            <a:pPr lvl="1"/>
            <a:endParaRPr lang="en-CA" altLang="en-US" dirty="0"/>
          </a:p>
          <a:p>
            <a:pPr lvl="1"/>
            <a:endParaRPr lang="en-CA" altLang="en-US" dirty="0"/>
          </a:p>
        </p:txBody>
      </p:sp>
      <p:pic>
        <p:nvPicPr>
          <p:cNvPr id="3" name="Picture 2" descr="Common Input Devices and LEDs In Laptops.&#10;Int his video explanation you will learn about common input devices and LEDs in laptops: video input and audio input devices, wireless network card, touchpad, keypad and function keys, capacitive items, led lights, and fingerprint scanner.">
            <a:extLst>
              <a:ext uri="{FF2B5EF4-FFF2-40B4-BE49-F238E27FC236}">
                <a16:creationId xmlns:a16="http://schemas.microsoft.com/office/drawing/2014/main" id="{12E84611-D459-41F3-8BDE-4F9E4E078CA8}"/>
              </a:ext>
            </a:extLst>
          </p:cNvPr>
          <p:cNvPicPr>
            <a:picLocks noChangeAspect="1"/>
          </p:cNvPicPr>
          <p:nvPr/>
        </p:nvPicPr>
        <p:blipFill>
          <a:blip r:embed="rId4"/>
          <a:srcRect/>
          <a:stretch/>
        </p:blipFill>
        <p:spPr>
          <a:xfrm>
            <a:off x="1042835" y="925513"/>
            <a:ext cx="7058329" cy="3690631"/>
          </a:xfrm>
          <a:prstGeom prst="rect">
            <a:avLst/>
          </a:prstGeom>
          <a:ln w="25400">
            <a:solidFill>
              <a:schemeClr val="tx1"/>
            </a:solidFill>
          </a:ln>
        </p:spPr>
      </p:pic>
    </p:spTree>
    <p:custDataLst>
      <p:tags r:id="rId1"/>
    </p:custDataLst>
    <p:extLst>
      <p:ext uri="{BB962C8B-B14F-4D97-AF65-F5344CB8AC3E}">
        <p14:creationId xmlns:p14="http://schemas.microsoft.com/office/powerpoint/2010/main" val="217223585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Laptop Components</a:t>
            </a:r>
            <a:br>
              <a:rPr lang="en-US" sz="1600" dirty="0">
                <a:latin typeface="Arial" charset="0"/>
              </a:rPr>
            </a:br>
            <a:r>
              <a:rPr lang="en-US" altLang="en-US" dirty="0"/>
              <a:t>Motherboards</a:t>
            </a:r>
            <a:endParaRPr lang="en-CA" altLang="en-US" dirty="0"/>
          </a:p>
        </p:txBody>
      </p:sp>
      <p:sp>
        <p:nvSpPr>
          <p:cNvPr id="13315" name="Content Placeholder 2"/>
          <p:cNvSpPr>
            <a:spLocks noGrp="1"/>
          </p:cNvSpPr>
          <p:nvPr>
            <p:ph idx="1"/>
          </p:nvPr>
        </p:nvSpPr>
        <p:spPr>
          <a:xfrm>
            <a:off x="144064" y="855091"/>
            <a:ext cx="8831494" cy="4155319"/>
          </a:xfrm>
        </p:spPr>
        <p:txBody>
          <a:bodyPr/>
          <a:lstStyle/>
          <a:p>
            <a:r>
              <a:rPr lang="en-US" dirty="0"/>
              <a:t>The compact nature of laptops requires a number of internal components to fit in a small amount of space. </a:t>
            </a:r>
          </a:p>
          <a:p>
            <a:pPr lvl="1"/>
            <a:r>
              <a:rPr lang="en-US" dirty="0"/>
              <a:t>The size restrictions result in a variety of form factors for a number of laptop components, such as the motherboard, RAM, CPU, and storage devices. </a:t>
            </a:r>
          </a:p>
          <a:p>
            <a:pPr lvl="1"/>
            <a:r>
              <a:rPr lang="en-US" dirty="0"/>
              <a:t>Some laptop components, such as the CPU, may be designed to use less power.</a:t>
            </a:r>
          </a:p>
          <a:p>
            <a:r>
              <a:rPr lang="en-US" dirty="0"/>
              <a:t>Desktop motherboards have standard form factors. </a:t>
            </a:r>
          </a:p>
          <a:p>
            <a:pPr lvl="1"/>
            <a:r>
              <a:rPr lang="en-US" dirty="0"/>
              <a:t>The standard size and shape allow motherboards from different manufacturers to fit into common desktop cases. </a:t>
            </a:r>
          </a:p>
          <a:p>
            <a:pPr lvl="1"/>
            <a:r>
              <a:rPr lang="en-US" dirty="0"/>
              <a:t>Laptop motherboards vary by manufacturer and are proprietary. </a:t>
            </a:r>
          </a:p>
        </p:txBody>
      </p:sp>
      <p:pic>
        <p:nvPicPr>
          <p:cNvPr id="2" name="Picture 1" descr="Motherboards.&#10;This figure shows a picture of desktop motherboard, a laptop motherboard, and a also a table that compares the two. The table compares the Motherboard form factors, the expansion slots, and the RAM slot types. The mother board form factors for a desktop are ATX, Micro-ATX, Mini-ITX, ITX. The motherboard form factors for laptops are proprietary by manufacturer. The motherboard expansion slots for a desktop are PCI, PCI-X, PCIe, mini-PCI. The expansion slots for a laptop mother board are Mini-PCI. The RAM slot types for a desktop motherboard are DIMMs. The RAM slots for a laptop motherboard are SODIMMs.">
            <a:extLst>
              <a:ext uri="{FF2B5EF4-FFF2-40B4-BE49-F238E27FC236}">
                <a16:creationId xmlns:a16="http://schemas.microsoft.com/office/drawing/2014/main" id="{776FAD2D-34BC-498D-9A19-C8D85EEFCBE7}"/>
              </a:ext>
            </a:extLst>
          </p:cNvPr>
          <p:cNvPicPr>
            <a:picLocks noChangeAspect="1"/>
          </p:cNvPicPr>
          <p:nvPr/>
        </p:nvPicPr>
        <p:blipFill>
          <a:blip r:embed="rId4"/>
          <a:stretch>
            <a:fillRect/>
          </a:stretch>
        </p:blipFill>
        <p:spPr>
          <a:xfrm>
            <a:off x="2216911" y="3562155"/>
            <a:ext cx="4685799" cy="1008841"/>
          </a:xfrm>
          <a:prstGeom prst="rect">
            <a:avLst/>
          </a:prstGeom>
          <a:ln w="25400">
            <a:solidFill>
              <a:schemeClr val="tx1"/>
            </a:solidFill>
          </a:ln>
        </p:spPr>
      </p:pic>
    </p:spTree>
    <p:custDataLst>
      <p:tags r:id="rId1"/>
    </p:custDataLst>
    <p:extLst>
      <p:ext uri="{BB962C8B-B14F-4D97-AF65-F5344CB8AC3E}">
        <p14:creationId xmlns:p14="http://schemas.microsoft.com/office/powerpoint/2010/main" val="23091158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Chapter 7: Laptops and Other Mobile Devices</a:t>
            </a:r>
          </a:p>
        </p:txBody>
      </p:sp>
      <p:sp>
        <p:nvSpPr>
          <p:cNvPr id="3" name="Rectangle 2"/>
          <p:cNvSpPr/>
          <p:nvPr/>
        </p:nvSpPr>
        <p:spPr>
          <a:xfrm>
            <a:off x="628650" y="3436035"/>
            <a:ext cx="4572000" cy="369332"/>
          </a:xfrm>
          <a:prstGeom prst="rect">
            <a:avLst/>
          </a:prstGeom>
        </p:spPr>
        <p:txBody>
          <a:bodyPr>
            <a:spAutoFit/>
          </a:bodyPr>
          <a:lstStyle/>
          <a:p>
            <a:r>
              <a:rPr lang="en-US" b="1" dirty="0">
                <a:solidFill>
                  <a:schemeClr val="bg2">
                    <a:lumMod val="40000"/>
                    <a:lumOff val="60000"/>
                  </a:schemeClr>
                </a:solidFill>
              </a:rPr>
              <a:t>IT Essentials 7.0 Planning Guide</a:t>
            </a:r>
          </a:p>
        </p:txBody>
      </p:sp>
    </p:spTree>
    <p:custDataLst>
      <p:tags r:id="rId1"/>
    </p:custDataLst>
    <p:extLst>
      <p:ext uri="{BB962C8B-B14F-4D97-AF65-F5344CB8AC3E}">
        <p14:creationId xmlns:p14="http://schemas.microsoft.com/office/powerpoint/2010/main" val="91424956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Laptop Components</a:t>
            </a:r>
            <a:br>
              <a:rPr lang="en-US" sz="1600" dirty="0">
                <a:latin typeface="Arial" charset="0"/>
              </a:rPr>
            </a:br>
            <a:r>
              <a:rPr lang="en-US" altLang="en-US" dirty="0"/>
              <a:t>Internal Components</a:t>
            </a:r>
            <a:endParaRPr lang="en-CA" altLang="en-US" dirty="0"/>
          </a:p>
        </p:txBody>
      </p:sp>
      <p:sp>
        <p:nvSpPr>
          <p:cNvPr id="13315" name="Content Placeholder 2"/>
          <p:cNvSpPr>
            <a:spLocks noGrp="1"/>
          </p:cNvSpPr>
          <p:nvPr>
            <p:ph idx="1"/>
          </p:nvPr>
        </p:nvSpPr>
        <p:spPr>
          <a:xfrm>
            <a:off x="144064" y="855091"/>
            <a:ext cx="8831494" cy="4155319"/>
          </a:xfrm>
        </p:spPr>
        <p:txBody>
          <a:bodyPr/>
          <a:lstStyle/>
          <a:p>
            <a:r>
              <a:rPr lang="en-US" dirty="0"/>
              <a:t>Laptop internal components are designed to fit into the confined spaces of the laptop form factor:</a:t>
            </a:r>
          </a:p>
          <a:p>
            <a:pPr lvl="1"/>
            <a:r>
              <a:rPr lang="en-US" b="1" dirty="0"/>
              <a:t>RAM</a:t>
            </a:r>
            <a:r>
              <a:rPr lang="en-US" dirty="0"/>
              <a:t> – Laptops use Small Outline Dual In-line Memory Modules (SODIMM)</a:t>
            </a:r>
          </a:p>
          <a:p>
            <a:pPr lvl="1"/>
            <a:r>
              <a:rPr lang="en-US" b="1" dirty="0"/>
              <a:t>CPUs</a:t>
            </a:r>
            <a:r>
              <a:rPr lang="en-US" dirty="0"/>
              <a:t> – Laptop processors are designed to use less power and create less heat than desktop CPUs</a:t>
            </a:r>
          </a:p>
          <a:p>
            <a:pPr lvl="1"/>
            <a:r>
              <a:rPr lang="en-US" b="1" dirty="0"/>
              <a:t>SATA drives</a:t>
            </a:r>
            <a:r>
              <a:rPr lang="en-US" dirty="0"/>
              <a:t>- Laptop storage devices are typically 1.8in or 2.5in in width. </a:t>
            </a:r>
          </a:p>
          <a:p>
            <a:pPr lvl="1"/>
            <a:r>
              <a:rPr lang="en-US" b="1" dirty="0"/>
              <a:t>Solid-state drives </a:t>
            </a:r>
            <a:r>
              <a:rPr lang="en-US" dirty="0"/>
              <a:t>– Laptops use SSD drives for high performance, small size, and low power consumption.</a:t>
            </a:r>
          </a:p>
        </p:txBody>
      </p:sp>
      <p:pic>
        <p:nvPicPr>
          <p:cNvPr id="3" name="Picture 2" descr="This is an image of RAM ">
            <a:extLst>
              <a:ext uri="{FF2B5EF4-FFF2-40B4-BE49-F238E27FC236}">
                <a16:creationId xmlns:a16="http://schemas.microsoft.com/office/drawing/2014/main" id="{0D0D4B76-96DF-42A6-9F0B-C5D4C0F06011}"/>
              </a:ext>
            </a:extLst>
          </p:cNvPr>
          <p:cNvPicPr>
            <a:picLocks noChangeAspect="1"/>
          </p:cNvPicPr>
          <p:nvPr/>
        </p:nvPicPr>
        <p:blipFill>
          <a:blip r:embed="rId4"/>
          <a:stretch>
            <a:fillRect/>
          </a:stretch>
        </p:blipFill>
        <p:spPr>
          <a:xfrm>
            <a:off x="439029" y="2932750"/>
            <a:ext cx="1875964" cy="1465345"/>
          </a:xfrm>
          <a:prstGeom prst="rect">
            <a:avLst/>
          </a:prstGeom>
        </p:spPr>
      </p:pic>
      <p:pic>
        <p:nvPicPr>
          <p:cNvPr id="5" name="Picture 4" descr="This is an image of a CPU. ">
            <a:extLst>
              <a:ext uri="{FF2B5EF4-FFF2-40B4-BE49-F238E27FC236}">
                <a16:creationId xmlns:a16="http://schemas.microsoft.com/office/drawing/2014/main" id="{B1AAD83C-1421-488D-A73E-750F875F237B}"/>
              </a:ext>
            </a:extLst>
          </p:cNvPr>
          <p:cNvPicPr>
            <a:picLocks noChangeAspect="1"/>
          </p:cNvPicPr>
          <p:nvPr/>
        </p:nvPicPr>
        <p:blipFill>
          <a:blip r:embed="rId5"/>
          <a:stretch>
            <a:fillRect/>
          </a:stretch>
        </p:blipFill>
        <p:spPr>
          <a:xfrm>
            <a:off x="2421941" y="2932750"/>
            <a:ext cx="1863156" cy="1382811"/>
          </a:xfrm>
          <a:prstGeom prst="rect">
            <a:avLst/>
          </a:prstGeom>
        </p:spPr>
      </p:pic>
      <p:pic>
        <p:nvPicPr>
          <p:cNvPr id="6" name="Picture 5" descr="This is an image of a SATA drives. ">
            <a:extLst>
              <a:ext uri="{FF2B5EF4-FFF2-40B4-BE49-F238E27FC236}">
                <a16:creationId xmlns:a16="http://schemas.microsoft.com/office/drawing/2014/main" id="{CD22D0C9-7282-4866-80FA-EEE3758A723D}"/>
              </a:ext>
            </a:extLst>
          </p:cNvPr>
          <p:cNvPicPr>
            <a:picLocks noChangeAspect="1"/>
          </p:cNvPicPr>
          <p:nvPr/>
        </p:nvPicPr>
        <p:blipFill>
          <a:blip r:embed="rId6"/>
          <a:stretch>
            <a:fillRect/>
          </a:stretch>
        </p:blipFill>
        <p:spPr>
          <a:xfrm>
            <a:off x="4368267" y="2932749"/>
            <a:ext cx="2092040" cy="1562667"/>
          </a:xfrm>
          <a:prstGeom prst="rect">
            <a:avLst/>
          </a:prstGeom>
        </p:spPr>
      </p:pic>
      <p:pic>
        <p:nvPicPr>
          <p:cNvPr id="7" name="Picture 6" descr="This is an image of a Solid-state drive.">
            <a:extLst>
              <a:ext uri="{FF2B5EF4-FFF2-40B4-BE49-F238E27FC236}">
                <a16:creationId xmlns:a16="http://schemas.microsoft.com/office/drawing/2014/main" id="{0CC50F06-DDE9-42CE-AE1F-8CD01D6404B6}"/>
              </a:ext>
            </a:extLst>
          </p:cNvPr>
          <p:cNvPicPr>
            <a:picLocks noChangeAspect="1"/>
          </p:cNvPicPr>
          <p:nvPr/>
        </p:nvPicPr>
        <p:blipFill>
          <a:blip r:embed="rId7"/>
          <a:stretch>
            <a:fillRect/>
          </a:stretch>
        </p:blipFill>
        <p:spPr>
          <a:xfrm>
            <a:off x="6539196" y="2835428"/>
            <a:ext cx="2113862" cy="1562667"/>
          </a:xfrm>
          <a:prstGeom prst="rect">
            <a:avLst/>
          </a:prstGeom>
        </p:spPr>
      </p:pic>
    </p:spTree>
    <p:custDataLst>
      <p:tags r:id="rId1"/>
    </p:custDataLst>
    <p:extLst>
      <p:ext uri="{BB962C8B-B14F-4D97-AF65-F5344CB8AC3E}">
        <p14:creationId xmlns:p14="http://schemas.microsoft.com/office/powerpoint/2010/main" val="4193185024"/>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Laptop Components</a:t>
            </a:r>
            <a:br>
              <a:rPr lang="en-US" sz="1600" dirty="0">
                <a:latin typeface="Arial" charset="0"/>
              </a:rPr>
            </a:br>
            <a:r>
              <a:rPr lang="en-US" altLang="en-US" dirty="0"/>
              <a:t>Special Function Keys</a:t>
            </a:r>
            <a:endParaRPr lang="en-CA" altLang="en-US" dirty="0"/>
          </a:p>
        </p:txBody>
      </p:sp>
      <p:sp>
        <p:nvSpPr>
          <p:cNvPr id="13315" name="Content Placeholder 2"/>
          <p:cNvSpPr>
            <a:spLocks noGrp="1"/>
          </p:cNvSpPr>
          <p:nvPr>
            <p:ph idx="1"/>
          </p:nvPr>
        </p:nvSpPr>
        <p:spPr>
          <a:xfrm>
            <a:off x="144064" y="839049"/>
            <a:ext cx="8382315" cy="1886565"/>
          </a:xfrm>
        </p:spPr>
        <p:txBody>
          <a:bodyPr numCol="2"/>
          <a:lstStyle/>
          <a:p>
            <a:r>
              <a:rPr lang="en-US" dirty="0"/>
              <a:t>The purpose of the Function (</a:t>
            </a:r>
            <a:r>
              <a:rPr lang="en-US" dirty="0" err="1"/>
              <a:t>Fn</a:t>
            </a:r>
            <a:r>
              <a:rPr lang="en-US" dirty="0"/>
              <a:t>) key is to activate a second function on a dual-purpose key. </a:t>
            </a:r>
          </a:p>
          <a:p>
            <a:r>
              <a:rPr lang="en-US" dirty="0"/>
              <a:t>The feature that is accessed by pressing the </a:t>
            </a:r>
            <a:r>
              <a:rPr lang="en-US" dirty="0" err="1"/>
              <a:t>Fn</a:t>
            </a:r>
            <a:r>
              <a:rPr lang="en-US" dirty="0"/>
              <a:t> key in combination with another key is printed on the key in a smaller font or different color or with an icon. </a:t>
            </a:r>
          </a:p>
          <a:p>
            <a:endParaRPr lang="en-US" dirty="0"/>
          </a:p>
          <a:p>
            <a:pPr marL="0" indent="0">
              <a:buNone/>
            </a:pPr>
            <a:endParaRPr lang="en-US" dirty="0"/>
          </a:p>
          <a:p>
            <a:endParaRPr lang="en-US" dirty="0"/>
          </a:p>
          <a:p>
            <a:pPr marL="0" indent="0">
              <a:buNone/>
            </a:pPr>
            <a:endParaRPr lang="en-US" dirty="0"/>
          </a:p>
          <a:p>
            <a:endParaRPr lang="en-US" dirty="0"/>
          </a:p>
          <a:p>
            <a:pPr marL="0" indent="0">
              <a:buNone/>
            </a:pPr>
            <a:endParaRPr lang="en-US" dirty="0"/>
          </a:p>
          <a:p>
            <a:r>
              <a:rPr lang="en-US" dirty="0"/>
              <a:t>Some examples of functions that can be accessed:</a:t>
            </a:r>
          </a:p>
          <a:p>
            <a:pPr lvl="1"/>
            <a:r>
              <a:rPr lang="en-US" dirty="0"/>
              <a:t>Dual displays</a:t>
            </a:r>
          </a:p>
          <a:p>
            <a:pPr lvl="1"/>
            <a:r>
              <a:rPr lang="en-US" dirty="0"/>
              <a:t>Volume settings</a:t>
            </a:r>
          </a:p>
          <a:p>
            <a:pPr lvl="1"/>
            <a:r>
              <a:rPr lang="en-US" dirty="0"/>
              <a:t>Media options such as fast forward or rewind</a:t>
            </a:r>
          </a:p>
          <a:p>
            <a:pPr lvl="1"/>
            <a:r>
              <a:rPr lang="en-US" dirty="0"/>
              <a:t>Keyboard backlight</a:t>
            </a:r>
          </a:p>
          <a:p>
            <a:pPr lvl="1"/>
            <a:r>
              <a:rPr lang="en-US" dirty="0"/>
              <a:t>Screen orientation</a:t>
            </a:r>
          </a:p>
          <a:p>
            <a:pPr lvl="1"/>
            <a:r>
              <a:rPr lang="en-US" dirty="0"/>
              <a:t>Screen brightness</a:t>
            </a:r>
          </a:p>
          <a:p>
            <a:pPr lvl="1"/>
            <a:r>
              <a:rPr lang="en-US" dirty="0" err="1"/>
              <a:t>WiFi</a:t>
            </a:r>
            <a:r>
              <a:rPr lang="en-US" dirty="0"/>
              <a:t>, cellular, and Bluetooth on or off</a:t>
            </a:r>
          </a:p>
          <a:p>
            <a:pPr lvl="1"/>
            <a:r>
              <a:rPr lang="en-US" dirty="0"/>
              <a:t>Media options such as play or rewind</a:t>
            </a:r>
          </a:p>
          <a:p>
            <a:pPr lvl="1"/>
            <a:r>
              <a:rPr lang="en-US" dirty="0"/>
              <a:t>Touchpad on or off</a:t>
            </a:r>
          </a:p>
          <a:p>
            <a:pPr lvl="1"/>
            <a:r>
              <a:rPr lang="en-US" dirty="0"/>
              <a:t>GPS on or off</a:t>
            </a:r>
          </a:p>
          <a:p>
            <a:pPr lvl="1"/>
            <a:r>
              <a:rPr lang="en-US" dirty="0"/>
              <a:t>Airplane mode</a:t>
            </a:r>
          </a:p>
        </p:txBody>
      </p:sp>
      <p:pic>
        <p:nvPicPr>
          <p:cNvPr id="3" name="Picture 2">
            <a:extLst>
              <a:ext uri="{FF2B5EF4-FFF2-40B4-BE49-F238E27FC236}">
                <a16:creationId xmlns:a16="http://schemas.microsoft.com/office/drawing/2014/main" id="{FA7AB65F-225D-4E8F-BF01-3D5947264C33}"/>
              </a:ext>
            </a:extLst>
          </p:cNvPr>
          <p:cNvPicPr>
            <a:picLocks noChangeAspect="1"/>
          </p:cNvPicPr>
          <p:nvPr/>
        </p:nvPicPr>
        <p:blipFill>
          <a:blip r:embed="rId4"/>
          <a:stretch>
            <a:fillRect/>
          </a:stretch>
        </p:blipFill>
        <p:spPr>
          <a:xfrm>
            <a:off x="892803" y="2725614"/>
            <a:ext cx="2815773" cy="1949655"/>
          </a:xfrm>
          <a:prstGeom prst="rect">
            <a:avLst/>
          </a:prstGeom>
        </p:spPr>
      </p:pic>
    </p:spTree>
    <p:custDataLst>
      <p:tags r:id="rId1"/>
    </p:custDataLst>
    <p:extLst>
      <p:ext uri="{BB962C8B-B14F-4D97-AF65-F5344CB8AC3E}">
        <p14:creationId xmlns:p14="http://schemas.microsoft.com/office/powerpoint/2010/main" val="49857684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70727" y="167962"/>
            <a:ext cx="9144000" cy="757551"/>
          </a:xfrm>
        </p:spPr>
        <p:txBody>
          <a:bodyPr/>
          <a:lstStyle/>
          <a:p>
            <a:r>
              <a:rPr lang="en-US" altLang="en-US" sz="1600" dirty="0"/>
              <a:t>Laptop Components</a:t>
            </a:r>
            <a:br>
              <a:rPr lang="en-US" altLang="en-US" dirty="0"/>
            </a:br>
            <a:r>
              <a:rPr lang="en-US" altLang="en-US" dirty="0"/>
              <a:t>Video Explanation – Docking Station versus Port Replicator</a:t>
            </a:r>
            <a:endParaRPr lang="en-CA" altLang="en-US" dirty="0"/>
          </a:p>
        </p:txBody>
      </p:sp>
      <p:sp>
        <p:nvSpPr>
          <p:cNvPr id="13315" name="Content Placeholder 2"/>
          <p:cNvSpPr>
            <a:spLocks noGrp="1"/>
          </p:cNvSpPr>
          <p:nvPr>
            <p:ph idx="1"/>
          </p:nvPr>
        </p:nvSpPr>
        <p:spPr>
          <a:xfrm>
            <a:off x="116194" y="1158892"/>
            <a:ext cx="4219932" cy="3516720"/>
          </a:xfrm>
        </p:spPr>
        <p:txBody>
          <a:bodyPr/>
          <a:lstStyle/>
          <a:p>
            <a:pPr lvl="1"/>
            <a:endParaRPr lang="en-US" altLang="en-US" sz="1500" dirty="0"/>
          </a:p>
          <a:p>
            <a:pPr lvl="1">
              <a:buFont typeface="Wingdings" panose="05000000000000000000" pitchFamily="2" charset="2"/>
              <a:buChar char="§"/>
            </a:pPr>
            <a:endParaRPr lang="en-CA" altLang="en-US" dirty="0"/>
          </a:p>
          <a:p>
            <a:pPr lvl="1"/>
            <a:endParaRPr lang="en-CA" altLang="en-US" dirty="0"/>
          </a:p>
          <a:p>
            <a:pPr lvl="1"/>
            <a:endParaRPr lang="en-CA" altLang="en-US" dirty="0"/>
          </a:p>
          <a:p>
            <a:pPr marL="142875" lvl="1" indent="0">
              <a:buNone/>
            </a:pPr>
            <a:endParaRPr lang="en-CA" altLang="en-US" dirty="0"/>
          </a:p>
          <a:p>
            <a:pPr lvl="1"/>
            <a:endParaRPr lang="en-CA" altLang="en-US" dirty="0"/>
          </a:p>
          <a:p>
            <a:pPr lvl="1"/>
            <a:endParaRPr lang="en-CA" altLang="en-US" dirty="0"/>
          </a:p>
        </p:txBody>
      </p:sp>
      <p:pic>
        <p:nvPicPr>
          <p:cNvPr id="3" name="Picture 2" descr="Docking station versus port replicator.&#10;In this video explanation you will learn about features of a docking station and port replicator: ports, connectors, locking laptop into docking connector and the differences between a docking station and port replicator.">
            <a:extLst>
              <a:ext uri="{FF2B5EF4-FFF2-40B4-BE49-F238E27FC236}">
                <a16:creationId xmlns:a16="http://schemas.microsoft.com/office/drawing/2014/main" id="{12E84611-D459-41F3-8BDE-4F9E4E078CA8}"/>
              </a:ext>
            </a:extLst>
          </p:cNvPr>
          <p:cNvPicPr>
            <a:picLocks noChangeAspect="1"/>
          </p:cNvPicPr>
          <p:nvPr/>
        </p:nvPicPr>
        <p:blipFill>
          <a:blip r:embed="rId4"/>
          <a:srcRect/>
          <a:stretch/>
        </p:blipFill>
        <p:spPr>
          <a:xfrm>
            <a:off x="1259971" y="1002906"/>
            <a:ext cx="6765511" cy="3412299"/>
          </a:xfrm>
          <a:prstGeom prst="rect">
            <a:avLst/>
          </a:prstGeom>
          <a:ln w="25400">
            <a:solidFill>
              <a:schemeClr val="tx1"/>
            </a:solidFill>
          </a:ln>
        </p:spPr>
      </p:pic>
    </p:spTree>
    <p:custDataLst>
      <p:tags r:id="rId1"/>
    </p:custDataLst>
    <p:extLst>
      <p:ext uri="{BB962C8B-B14F-4D97-AF65-F5344CB8AC3E}">
        <p14:creationId xmlns:p14="http://schemas.microsoft.com/office/powerpoint/2010/main" val="1002732624"/>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70727" y="167962"/>
            <a:ext cx="9144000" cy="757551"/>
          </a:xfrm>
        </p:spPr>
        <p:txBody>
          <a:bodyPr/>
          <a:lstStyle/>
          <a:p>
            <a:r>
              <a:rPr lang="en-US" altLang="en-US" sz="1600" dirty="0"/>
              <a:t>Laptop Components</a:t>
            </a:r>
            <a:br>
              <a:rPr lang="en-US" altLang="en-US" dirty="0"/>
            </a:br>
            <a:r>
              <a:rPr lang="en-US" altLang="en-US" dirty="0"/>
              <a:t>Lab – Research Docking Stations and Port Replicators</a:t>
            </a:r>
            <a:endParaRPr lang="en-CA" altLang="en-US" dirty="0"/>
          </a:p>
        </p:txBody>
      </p:sp>
      <p:sp>
        <p:nvSpPr>
          <p:cNvPr id="6" name="Content Placeholder 2">
            <a:extLst>
              <a:ext uri="{FF2B5EF4-FFF2-40B4-BE49-F238E27FC236}">
                <a16:creationId xmlns:a16="http://schemas.microsoft.com/office/drawing/2014/main" id="{18A1EF8B-9DA0-462D-9972-D126CE1309FE}"/>
              </a:ext>
            </a:extLst>
          </p:cNvPr>
          <p:cNvSpPr txBox="1">
            <a:spLocks/>
          </p:cNvSpPr>
          <p:nvPr/>
        </p:nvSpPr>
        <p:spPr bwMode="auto">
          <a:xfrm>
            <a:off x="156253" y="1092626"/>
            <a:ext cx="8831494" cy="2059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A docking station uses proprietary connectors that turn laptops into a desktop system by connecting to other peripheral devices, such as mice, keyboards, and external monitors. A port replicator can provide some or all of the functionality of docking station; however, it usually connects to the laptops via USB or Thunderbolt connection. </a:t>
            </a:r>
          </a:p>
          <a:p>
            <a:pPr marL="0" indent="0">
              <a:buNone/>
            </a:pPr>
            <a:r>
              <a:rPr lang="en-US" dirty="0"/>
              <a:t>In this lab, you will research the specifications for a proprietary laptop docking station and a generic port replicator for a specific laptop model. Be prepared to discuss your decisions regarding your choices. </a:t>
            </a:r>
          </a:p>
        </p:txBody>
      </p:sp>
    </p:spTree>
    <p:custDataLst>
      <p:tags r:id="rId1"/>
    </p:custDataLst>
    <p:extLst>
      <p:ext uri="{BB962C8B-B14F-4D97-AF65-F5344CB8AC3E}">
        <p14:creationId xmlns:p14="http://schemas.microsoft.com/office/powerpoint/2010/main" val="2572271825"/>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Laptop Display Components</a:t>
            </a:r>
            <a:br>
              <a:rPr lang="en-US" sz="1600" dirty="0">
                <a:latin typeface="Arial" charset="0"/>
              </a:rPr>
            </a:br>
            <a:r>
              <a:rPr lang="en-US" altLang="en-US" dirty="0"/>
              <a:t>LCD, LED, and OLED Displays</a:t>
            </a:r>
            <a:endParaRPr lang="en-CA" altLang="en-US" dirty="0"/>
          </a:p>
        </p:txBody>
      </p:sp>
      <p:sp>
        <p:nvSpPr>
          <p:cNvPr id="10" name="Content Placeholder 2">
            <a:extLst>
              <a:ext uri="{FF2B5EF4-FFF2-40B4-BE49-F238E27FC236}">
                <a16:creationId xmlns:a16="http://schemas.microsoft.com/office/drawing/2014/main" id="{FDFF07A7-1444-45A3-8E24-9D6626C257E6}"/>
              </a:ext>
            </a:extLst>
          </p:cNvPr>
          <p:cNvSpPr txBox="1">
            <a:spLocks/>
          </p:cNvSpPr>
          <p:nvPr/>
        </p:nvSpPr>
        <p:spPr bwMode="auto">
          <a:xfrm>
            <a:off x="156253" y="946788"/>
            <a:ext cx="8831494" cy="140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There are three types of laptop displays:</a:t>
            </a:r>
          </a:p>
          <a:p>
            <a:pPr lvl="1"/>
            <a:r>
              <a:rPr lang="en-US" b="1" dirty="0"/>
              <a:t>Liquid-crystal display (LCD)  </a:t>
            </a:r>
            <a:r>
              <a:rPr lang="en-US" dirty="0"/>
              <a:t>- Commonly uses Twisted </a:t>
            </a:r>
            <a:r>
              <a:rPr lang="en-US" dirty="0" err="1"/>
              <a:t>Nematic</a:t>
            </a:r>
            <a:r>
              <a:rPr lang="en-US" dirty="0"/>
              <a:t> (TN) or In-Plane switching (IPS).</a:t>
            </a:r>
          </a:p>
          <a:p>
            <a:pPr lvl="1"/>
            <a:r>
              <a:rPr lang="en-US" b="1" dirty="0"/>
              <a:t>Light-emitting diode (LED) </a:t>
            </a:r>
            <a:r>
              <a:rPr lang="en-US" dirty="0"/>
              <a:t>– Uses less power and has a longer lifespan than LCD.</a:t>
            </a:r>
          </a:p>
          <a:p>
            <a:pPr lvl="1"/>
            <a:r>
              <a:rPr lang="en-US" b="1" dirty="0"/>
              <a:t>Organic light-emitting diode (OLED) </a:t>
            </a:r>
            <a:r>
              <a:rPr lang="en-US" dirty="0"/>
              <a:t>– Used commonly for mobile devices and digital cameras.</a:t>
            </a:r>
          </a:p>
        </p:txBody>
      </p:sp>
      <p:pic>
        <p:nvPicPr>
          <p:cNvPr id="2" name="Picture 1" descr="This image is of a Liquid-crystal display. (LCD). ">
            <a:extLst>
              <a:ext uri="{FF2B5EF4-FFF2-40B4-BE49-F238E27FC236}">
                <a16:creationId xmlns:a16="http://schemas.microsoft.com/office/drawing/2014/main" id="{77B017CE-F969-418B-A84F-68FF16F08065}"/>
              </a:ext>
            </a:extLst>
          </p:cNvPr>
          <p:cNvPicPr>
            <a:picLocks noChangeAspect="1"/>
          </p:cNvPicPr>
          <p:nvPr/>
        </p:nvPicPr>
        <p:blipFill>
          <a:blip r:embed="rId4"/>
          <a:srcRect/>
          <a:stretch/>
        </p:blipFill>
        <p:spPr>
          <a:xfrm>
            <a:off x="313686" y="2884392"/>
            <a:ext cx="2463975" cy="1540555"/>
          </a:xfrm>
          <a:prstGeom prst="rect">
            <a:avLst/>
          </a:prstGeom>
        </p:spPr>
      </p:pic>
      <p:pic>
        <p:nvPicPr>
          <p:cNvPr id="4" name="Picture 3" descr="This image is of a Light-emitting diode (LED).">
            <a:extLst>
              <a:ext uri="{FF2B5EF4-FFF2-40B4-BE49-F238E27FC236}">
                <a16:creationId xmlns:a16="http://schemas.microsoft.com/office/drawing/2014/main" id="{A0F39812-D937-4684-A96D-EEE4A4928E21}"/>
              </a:ext>
            </a:extLst>
          </p:cNvPr>
          <p:cNvPicPr>
            <a:picLocks noChangeAspect="1"/>
          </p:cNvPicPr>
          <p:nvPr/>
        </p:nvPicPr>
        <p:blipFill>
          <a:blip r:embed="rId5"/>
          <a:stretch>
            <a:fillRect/>
          </a:stretch>
        </p:blipFill>
        <p:spPr>
          <a:xfrm>
            <a:off x="2978023" y="2571750"/>
            <a:ext cx="2942702" cy="2033531"/>
          </a:xfrm>
          <a:prstGeom prst="rect">
            <a:avLst/>
          </a:prstGeom>
        </p:spPr>
      </p:pic>
      <p:pic>
        <p:nvPicPr>
          <p:cNvPr id="6" name="Picture 5" descr="This image is of a  Organic light-emitting diode (OLED).">
            <a:extLst>
              <a:ext uri="{FF2B5EF4-FFF2-40B4-BE49-F238E27FC236}">
                <a16:creationId xmlns:a16="http://schemas.microsoft.com/office/drawing/2014/main" id="{A2F1F5FA-6031-4DC8-9730-E3A840A9419F}"/>
              </a:ext>
            </a:extLst>
          </p:cNvPr>
          <p:cNvPicPr>
            <a:picLocks noChangeAspect="1"/>
          </p:cNvPicPr>
          <p:nvPr/>
        </p:nvPicPr>
        <p:blipFill>
          <a:blip r:embed="rId6"/>
          <a:stretch>
            <a:fillRect/>
          </a:stretch>
        </p:blipFill>
        <p:spPr>
          <a:xfrm>
            <a:off x="6223872" y="2788319"/>
            <a:ext cx="2671790" cy="1832916"/>
          </a:xfrm>
          <a:prstGeom prst="rect">
            <a:avLst/>
          </a:prstGeom>
        </p:spPr>
      </p:pic>
    </p:spTree>
    <p:custDataLst>
      <p:tags r:id="rId1"/>
    </p:custDataLst>
    <p:extLst>
      <p:ext uri="{BB962C8B-B14F-4D97-AF65-F5344CB8AC3E}">
        <p14:creationId xmlns:p14="http://schemas.microsoft.com/office/powerpoint/2010/main" val="240213494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Laptop Display Components</a:t>
            </a:r>
            <a:br>
              <a:rPr lang="en-US" sz="1600" dirty="0">
                <a:latin typeface="Arial" charset="0"/>
              </a:rPr>
            </a:br>
            <a:r>
              <a:rPr lang="en-US" altLang="en-US" dirty="0"/>
              <a:t>Laptop Display Features</a:t>
            </a:r>
            <a:endParaRPr lang="en-CA" altLang="en-US" dirty="0"/>
          </a:p>
        </p:txBody>
      </p:sp>
      <p:sp>
        <p:nvSpPr>
          <p:cNvPr id="9" name="Content Placeholder 2">
            <a:extLst>
              <a:ext uri="{FF2B5EF4-FFF2-40B4-BE49-F238E27FC236}">
                <a16:creationId xmlns:a16="http://schemas.microsoft.com/office/drawing/2014/main" id="{FE1C9CE6-6AD9-451B-B3BB-1BBFAD7CD4D1}"/>
              </a:ext>
            </a:extLst>
          </p:cNvPr>
          <p:cNvSpPr txBox="1">
            <a:spLocks/>
          </p:cNvSpPr>
          <p:nvPr/>
        </p:nvSpPr>
        <p:spPr bwMode="auto">
          <a:xfrm>
            <a:off x="80210" y="874089"/>
            <a:ext cx="8831494" cy="182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Some common laptop display features include:</a:t>
            </a:r>
          </a:p>
          <a:p>
            <a:pPr lvl="1"/>
            <a:r>
              <a:rPr lang="en-US" b="1" dirty="0"/>
              <a:t>Detachable screens </a:t>
            </a:r>
            <a:r>
              <a:rPr lang="en-US" dirty="0"/>
              <a:t>– Some laptops permit the touchscreen to be used like a tablet when the display is detached.</a:t>
            </a:r>
          </a:p>
          <a:p>
            <a:pPr lvl="1"/>
            <a:r>
              <a:rPr lang="en-US" b="1" dirty="0"/>
              <a:t>Touch screens </a:t>
            </a:r>
            <a:r>
              <a:rPr lang="en-US" dirty="0"/>
              <a:t>– Laptops with touchscreens have a special glass attached to the front of the screen known as a digitizer.</a:t>
            </a:r>
          </a:p>
          <a:p>
            <a:pPr lvl="1"/>
            <a:r>
              <a:rPr lang="en-US" b="1" dirty="0"/>
              <a:t>Cutoff switches </a:t>
            </a:r>
            <a:r>
              <a:rPr lang="en-US" dirty="0"/>
              <a:t>– A cutoff switch helps conserve power by turning off the display.</a:t>
            </a:r>
          </a:p>
        </p:txBody>
      </p:sp>
      <p:pic>
        <p:nvPicPr>
          <p:cNvPr id="6" name="Picture 5" descr="This image is of a person closing the laptop.">
            <a:extLst>
              <a:ext uri="{FF2B5EF4-FFF2-40B4-BE49-F238E27FC236}">
                <a16:creationId xmlns:a16="http://schemas.microsoft.com/office/drawing/2014/main" id="{C7A17E25-5C13-45E0-8318-EB439275F9AB}"/>
              </a:ext>
            </a:extLst>
          </p:cNvPr>
          <p:cNvPicPr>
            <a:picLocks noChangeAspect="1"/>
          </p:cNvPicPr>
          <p:nvPr/>
        </p:nvPicPr>
        <p:blipFill>
          <a:blip r:embed="rId4"/>
          <a:stretch>
            <a:fillRect/>
          </a:stretch>
        </p:blipFill>
        <p:spPr>
          <a:xfrm>
            <a:off x="5737463" y="2951748"/>
            <a:ext cx="3061946" cy="1609484"/>
          </a:xfrm>
          <a:prstGeom prst="rect">
            <a:avLst/>
          </a:prstGeom>
        </p:spPr>
      </p:pic>
      <p:pic>
        <p:nvPicPr>
          <p:cNvPr id="4" name="Picture 3" descr=" Touchscreens. Laptops with touchscreens have a special glass piece attached to the front of the screen, known as a digitizer. The digitizer converts the touch actions (press, swipe, etc.) into a digital signal that is processed by the laptop. Cutoff Switch. On many laptops, a small pin on the laptop cover contacts a switch when the case is closed, called a cutoff switch. The cutoff switch helps conserve power by turning off the display. If this switch breaks or is dirty, the display remains dark while the laptop is open. Carefully clean this switch to restore normal operation.">
            <a:extLst>
              <a:ext uri="{FF2B5EF4-FFF2-40B4-BE49-F238E27FC236}">
                <a16:creationId xmlns:a16="http://schemas.microsoft.com/office/drawing/2014/main" id="{2229D74B-0067-4108-9868-ACDAD06662D7}"/>
              </a:ext>
            </a:extLst>
          </p:cNvPr>
          <p:cNvPicPr>
            <a:picLocks noChangeAspect="1"/>
          </p:cNvPicPr>
          <p:nvPr/>
        </p:nvPicPr>
        <p:blipFill>
          <a:blip r:embed="rId5"/>
          <a:stretch>
            <a:fillRect/>
          </a:stretch>
        </p:blipFill>
        <p:spPr>
          <a:xfrm>
            <a:off x="2739284" y="2951748"/>
            <a:ext cx="2571627" cy="1609484"/>
          </a:xfrm>
          <a:prstGeom prst="rect">
            <a:avLst/>
          </a:prstGeom>
        </p:spPr>
      </p:pic>
      <p:pic>
        <p:nvPicPr>
          <p:cNvPr id="2" name="Picture 1" descr="Detachable screens. Some laptops now come with detachable touch screens that can be used like a tablet when the display is detached. Other laptops permit the keyboard to fold back behind the display to allow the laptop to function like a tablet. To accommodate these types of laptops, Windows will rotate the display 90, 180, or 270 degrees automatically or by pressing the Control + Alt keys simultaneously with the arrow key for which way you want the laptop to face. ">
            <a:extLst>
              <a:ext uri="{FF2B5EF4-FFF2-40B4-BE49-F238E27FC236}">
                <a16:creationId xmlns:a16="http://schemas.microsoft.com/office/drawing/2014/main" id="{907C0CA3-2CE3-41A9-ACFC-C7DC82F4A3B2}"/>
              </a:ext>
            </a:extLst>
          </p:cNvPr>
          <p:cNvPicPr>
            <a:picLocks noChangeAspect="1"/>
          </p:cNvPicPr>
          <p:nvPr/>
        </p:nvPicPr>
        <p:blipFill>
          <a:blip r:embed="rId6"/>
          <a:stretch>
            <a:fillRect/>
          </a:stretch>
        </p:blipFill>
        <p:spPr>
          <a:xfrm>
            <a:off x="326946" y="2951748"/>
            <a:ext cx="1985786" cy="1609484"/>
          </a:xfrm>
          <a:prstGeom prst="rect">
            <a:avLst/>
          </a:prstGeom>
        </p:spPr>
      </p:pic>
    </p:spTree>
    <p:custDataLst>
      <p:tags r:id="rId1"/>
    </p:custDataLst>
    <p:extLst>
      <p:ext uri="{BB962C8B-B14F-4D97-AF65-F5344CB8AC3E}">
        <p14:creationId xmlns:p14="http://schemas.microsoft.com/office/powerpoint/2010/main" val="389107335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4"/>
            <a:ext cx="9144000" cy="579460"/>
          </a:xfrm>
        </p:spPr>
        <p:txBody>
          <a:bodyPr/>
          <a:lstStyle/>
          <a:p>
            <a:r>
              <a:rPr lang="en-US" sz="1600" dirty="0">
                <a:latin typeface="Arial" charset="0"/>
              </a:rPr>
              <a:t>Laptop Display Components</a:t>
            </a:r>
            <a:br>
              <a:rPr lang="en-US" sz="1600" dirty="0">
                <a:latin typeface="Arial" charset="0"/>
              </a:rPr>
            </a:br>
            <a:r>
              <a:rPr lang="en-US" altLang="en-US" dirty="0"/>
              <a:t>Backlights and Inverters</a:t>
            </a:r>
            <a:endParaRPr lang="en-CA" altLang="en-US" dirty="0"/>
          </a:p>
        </p:txBody>
      </p:sp>
      <p:sp>
        <p:nvSpPr>
          <p:cNvPr id="6" name="Content Placeholder 2">
            <a:extLst>
              <a:ext uri="{FF2B5EF4-FFF2-40B4-BE49-F238E27FC236}">
                <a16:creationId xmlns:a16="http://schemas.microsoft.com/office/drawing/2014/main" id="{3FEC0C21-AFD6-42FF-A57D-833488E089C0}"/>
              </a:ext>
            </a:extLst>
          </p:cNvPr>
          <p:cNvSpPr txBox="1">
            <a:spLocks/>
          </p:cNvSpPr>
          <p:nvPr/>
        </p:nvSpPr>
        <p:spPr bwMode="auto">
          <a:xfrm>
            <a:off x="87808" y="696004"/>
            <a:ext cx="8831494" cy="230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Two common types of backlights are:</a:t>
            </a:r>
          </a:p>
          <a:p>
            <a:pPr lvl="1"/>
            <a:r>
              <a:rPr lang="en-US" dirty="0"/>
              <a:t>cold cathode fluorescent lamp (CCFL)</a:t>
            </a:r>
          </a:p>
          <a:p>
            <a:pPr lvl="1"/>
            <a:r>
              <a:rPr lang="en-US" dirty="0"/>
              <a:t>Light-emitting diode (LED)</a:t>
            </a:r>
          </a:p>
          <a:p>
            <a:r>
              <a:rPr lang="en-US" dirty="0"/>
              <a:t>Display Components include:</a:t>
            </a:r>
          </a:p>
          <a:p>
            <a:pPr lvl="1"/>
            <a:r>
              <a:rPr lang="en-US" dirty="0"/>
              <a:t>Backlights and Inverters</a:t>
            </a:r>
          </a:p>
          <a:p>
            <a:pPr lvl="1"/>
            <a:r>
              <a:rPr lang="en-US" dirty="0"/>
              <a:t>Fluorescent backlight</a:t>
            </a:r>
          </a:p>
          <a:p>
            <a:pPr lvl="1"/>
            <a:r>
              <a:rPr lang="en-US" dirty="0"/>
              <a:t>Inverter</a:t>
            </a:r>
          </a:p>
          <a:p>
            <a:pPr lvl="1"/>
            <a:r>
              <a:rPr lang="en-US" dirty="0"/>
              <a:t>LED backlights</a:t>
            </a:r>
          </a:p>
          <a:p>
            <a:endParaRPr lang="en-US" dirty="0"/>
          </a:p>
        </p:txBody>
      </p:sp>
      <p:pic>
        <p:nvPicPr>
          <p:cNvPr id="2" name="Picture 1" descr="Image of backlights and inverters.">
            <a:extLst>
              <a:ext uri="{FF2B5EF4-FFF2-40B4-BE49-F238E27FC236}">
                <a16:creationId xmlns:a16="http://schemas.microsoft.com/office/drawing/2014/main" id="{182953F3-DA52-42BA-A0E9-51F2BF81B786}"/>
              </a:ext>
            </a:extLst>
          </p:cNvPr>
          <p:cNvPicPr>
            <a:picLocks noChangeAspect="1"/>
          </p:cNvPicPr>
          <p:nvPr/>
        </p:nvPicPr>
        <p:blipFill>
          <a:blip r:embed="rId4"/>
          <a:stretch>
            <a:fillRect/>
          </a:stretch>
        </p:blipFill>
        <p:spPr>
          <a:xfrm>
            <a:off x="421802" y="3302610"/>
            <a:ext cx="2019686" cy="1338261"/>
          </a:xfrm>
          <a:prstGeom prst="rect">
            <a:avLst/>
          </a:prstGeom>
        </p:spPr>
      </p:pic>
      <p:pic>
        <p:nvPicPr>
          <p:cNvPr id="4" name="Picture 3" descr="This is an image of a fluorescent backlight.">
            <a:extLst>
              <a:ext uri="{FF2B5EF4-FFF2-40B4-BE49-F238E27FC236}">
                <a16:creationId xmlns:a16="http://schemas.microsoft.com/office/drawing/2014/main" id="{8AEDBB0D-F11F-4EF1-BD16-00CFEBDC01F5}"/>
              </a:ext>
            </a:extLst>
          </p:cNvPr>
          <p:cNvPicPr>
            <a:picLocks noChangeAspect="1"/>
          </p:cNvPicPr>
          <p:nvPr/>
        </p:nvPicPr>
        <p:blipFill>
          <a:blip r:embed="rId5"/>
          <a:stretch>
            <a:fillRect/>
          </a:stretch>
        </p:blipFill>
        <p:spPr>
          <a:xfrm>
            <a:off x="3405810" y="3076872"/>
            <a:ext cx="2332380" cy="1445775"/>
          </a:xfrm>
          <a:prstGeom prst="rect">
            <a:avLst/>
          </a:prstGeom>
        </p:spPr>
      </p:pic>
      <p:pic>
        <p:nvPicPr>
          <p:cNvPr id="7" name="Picture 6">
            <a:extLst>
              <a:ext uri="{FF2B5EF4-FFF2-40B4-BE49-F238E27FC236}">
                <a16:creationId xmlns:a16="http://schemas.microsoft.com/office/drawing/2014/main" id="{62B02460-F535-4E54-B7DC-2AD2C772D5BE}"/>
              </a:ext>
            </a:extLst>
          </p:cNvPr>
          <p:cNvPicPr>
            <a:picLocks noChangeAspect="1"/>
          </p:cNvPicPr>
          <p:nvPr/>
        </p:nvPicPr>
        <p:blipFill>
          <a:blip r:embed="rId6"/>
          <a:stretch>
            <a:fillRect/>
          </a:stretch>
        </p:blipFill>
        <p:spPr>
          <a:xfrm>
            <a:off x="2888423" y="4090754"/>
            <a:ext cx="3526912" cy="942565"/>
          </a:xfrm>
          <a:prstGeom prst="rect">
            <a:avLst/>
          </a:prstGeom>
        </p:spPr>
      </p:pic>
      <p:pic>
        <p:nvPicPr>
          <p:cNvPr id="8" name="Picture 7" descr="This image is of a LED backlights.">
            <a:extLst>
              <a:ext uri="{FF2B5EF4-FFF2-40B4-BE49-F238E27FC236}">
                <a16:creationId xmlns:a16="http://schemas.microsoft.com/office/drawing/2014/main" id="{3A59404D-E009-4ED5-B3DD-A9FD246DF44D}"/>
              </a:ext>
            </a:extLst>
          </p:cNvPr>
          <p:cNvPicPr>
            <a:picLocks noChangeAspect="1"/>
          </p:cNvPicPr>
          <p:nvPr/>
        </p:nvPicPr>
        <p:blipFill>
          <a:blip r:embed="rId7"/>
          <a:stretch>
            <a:fillRect/>
          </a:stretch>
        </p:blipFill>
        <p:spPr>
          <a:xfrm>
            <a:off x="6532670" y="3274781"/>
            <a:ext cx="2088732" cy="1445775"/>
          </a:xfrm>
          <a:prstGeom prst="rect">
            <a:avLst/>
          </a:prstGeom>
        </p:spPr>
      </p:pic>
    </p:spTree>
    <p:custDataLst>
      <p:tags r:id="rId1"/>
    </p:custDataLst>
    <p:extLst>
      <p:ext uri="{BB962C8B-B14F-4D97-AF65-F5344CB8AC3E}">
        <p14:creationId xmlns:p14="http://schemas.microsoft.com/office/powerpoint/2010/main" val="2509750878"/>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Laptop Display Components</a:t>
            </a:r>
            <a:br>
              <a:rPr lang="en-US" sz="1600" dirty="0">
                <a:latin typeface="Arial" charset="0"/>
              </a:rPr>
            </a:br>
            <a:r>
              <a:rPr lang="en-US" sz="1600" dirty="0">
                <a:latin typeface="Arial" charset="0"/>
              </a:rPr>
              <a:t>Wi-Fi Antenna Connectors</a:t>
            </a:r>
            <a:endParaRPr lang="en-CA" altLang="en-US" dirty="0"/>
          </a:p>
        </p:txBody>
      </p:sp>
      <p:sp>
        <p:nvSpPr>
          <p:cNvPr id="7" name="Rectangle 6">
            <a:extLst>
              <a:ext uri="{FF2B5EF4-FFF2-40B4-BE49-F238E27FC236}">
                <a16:creationId xmlns:a16="http://schemas.microsoft.com/office/drawing/2014/main" id="{EBAB1D70-3F63-43B7-8AF8-2848E5D6645B}"/>
              </a:ext>
            </a:extLst>
          </p:cNvPr>
          <p:cNvSpPr txBox="1">
            <a:spLocks noChangeArrowheads="1"/>
          </p:cNvSpPr>
          <p:nvPr/>
        </p:nvSpPr>
        <p:spPr bwMode="auto">
          <a:xfrm>
            <a:off x="144065" y="798945"/>
            <a:ext cx="6452533" cy="1970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600" dirty="0"/>
              <a:t>Wi-Fi components include:</a:t>
            </a:r>
          </a:p>
          <a:p>
            <a:pPr lvl="1"/>
            <a:r>
              <a:rPr lang="en-US" sz="1500" b="1" dirty="0"/>
              <a:t>Wi-Fi antenna connectors </a:t>
            </a:r>
            <a:r>
              <a:rPr lang="en-US" sz="1500" dirty="0"/>
              <a:t>– Wi-Fi antennas in laptops are typically located above the screen.</a:t>
            </a:r>
          </a:p>
          <a:p>
            <a:pPr lvl="1"/>
            <a:r>
              <a:rPr lang="en-US" sz="1500" b="1" dirty="0"/>
              <a:t>Wi-Fi antenna leads </a:t>
            </a:r>
            <a:r>
              <a:rPr lang="en-US" sz="1500" dirty="0"/>
              <a:t>– The Wi-Fi antenna is connected to a wireless card by an antenna wire and antenna leads.</a:t>
            </a:r>
          </a:p>
          <a:p>
            <a:pPr lvl="1"/>
            <a:r>
              <a:rPr lang="en-US" sz="1500" b="1" dirty="0"/>
              <a:t>Wi-Fi antenna wire guides </a:t>
            </a:r>
            <a:r>
              <a:rPr lang="en-US" sz="1500" dirty="0"/>
              <a:t>– The wires are fastened to the display unit by wire guides located on the sides of the screen.</a:t>
            </a:r>
            <a:endParaRPr lang="en-US" dirty="0"/>
          </a:p>
        </p:txBody>
      </p:sp>
      <p:pic>
        <p:nvPicPr>
          <p:cNvPr id="4" name="Picture 3" descr="This image is of Wi- Fi connectors.">
            <a:extLst>
              <a:ext uri="{FF2B5EF4-FFF2-40B4-BE49-F238E27FC236}">
                <a16:creationId xmlns:a16="http://schemas.microsoft.com/office/drawing/2014/main" id="{AA8894E4-5A4F-4550-A8E1-F4D1A968922B}"/>
              </a:ext>
            </a:extLst>
          </p:cNvPr>
          <p:cNvPicPr>
            <a:picLocks noChangeAspect="1"/>
          </p:cNvPicPr>
          <p:nvPr/>
        </p:nvPicPr>
        <p:blipFill>
          <a:blip r:embed="rId4"/>
          <a:stretch>
            <a:fillRect/>
          </a:stretch>
        </p:blipFill>
        <p:spPr>
          <a:xfrm>
            <a:off x="569495" y="2769576"/>
            <a:ext cx="1977909" cy="1727977"/>
          </a:xfrm>
          <a:prstGeom prst="rect">
            <a:avLst/>
          </a:prstGeom>
        </p:spPr>
      </p:pic>
      <p:pic>
        <p:nvPicPr>
          <p:cNvPr id="6" name="Picture 5" descr="This image is of wi-fi antenna leads.">
            <a:extLst>
              <a:ext uri="{FF2B5EF4-FFF2-40B4-BE49-F238E27FC236}">
                <a16:creationId xmlns:a16="http://schemas.microsoft.com/office/drawing/2014/main" id="{64CFAD68-0D3B-4E75-A84D-483D42AF54A2}"/>
              </a:ext>
            </a:extLst>
          </p:cNvPr>
          <p:cNvPicPr>
            <a:picLocks noChangeAspect="1"/>
          </p:cNvPicPr>
          <p:nvPr/>
        </p:nvPicPr>
        <p:blipFill>
          <a:blip r:embed="rId5"/>
          <a:stretch>
            <a:fillRect/>
          </a:stretch>
        </p:blipFill>
        <p:spPr>
          <a:xfrm>
            <a:off x="3335347" y="2769576"/>
            <a:ext cx="2258206" cy="1727978"/>
          </a:xfrm>
          <a:prstGeom prst="rect">
            <a:avLst/>
          </a:prstGeom>
        </p:spPr>
      </p:pic>
      <p:pic>
        <p:nvPicPr>
          <p:cNvPr id="8" name="Picture 7" descr="This image is of wi-fi antenna wire guides.">
            <a:extLst>
              <a:ext uri="{FF2B5EF4-FFF2-40B4-BE49-F238E27FC236}">
                <a16:creationId xmlns:a16="http://schemas.microsoft.com/office/drawing/2014/main" id="{F7FF987D-8EAE-4057-97A0-C2F705652DF4}"/>
              </a:ext>
            </a:extLst>
          </p:cNvPr>
          <p:cNvPicPr>
            <a:picLocks noChangeAspect="1"/>
          </p:cNvPicPr>
          <p:nvPr/>
        </p:nvPicPr>
        <p:blipFill>
          <a:blip r:embed="rId6"/>
          <a:stretch>
            <a:fillRect/>
          </a:stretch>
        </p:blipFill>
        <p:spPr>
          <a:xfrm>
            <a:off x="6409762" y="2769576"/>
            <a:ext cx="2136889" cy="1727978"/>
          </a:xfrm>
          <a:prstGeom prst="rect">
            <a:avLst/>
          </a:prstGeom>
        </p:spPr>
      </p:pic>
    </p:spTree>
    <p:custDataLst>
      <p:tags r:id="rId1"/>
    </p:custDataLst>
    <p:extLst>
      <p:ext uri="{BB962C8B-B14F-4D97-AF65-F5344CB8AC3E}">
        <p14:creationId xmlns:p14="http://schemas.microsoft.com/office/powerpoint/2010/main" val="2874592319"/>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Laptop Display Components</a:t>
            </a:r>
            <a:br>
              <a:rPr lang="en-US" sz="1600" dirty="0">
                <a:latin typeface="Arial" charset="0"/>
              </a:rPr>
            </a:br>
            <a:r>
              <a:rPr lang="en-US" altLang="en-US" dirty="0"/>
              <a:t>Webcam and Microphone</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5" y="798945"/>
            <a:ext cx="4220174" cy="3765034"/>
          </a:xfrm>
        </p:spPr>
        <p:txBody>
          <a:bodyPr/>
          <a:lstStyle/>
          <a:p>
            <a:r>
              <a:rPr lang="en-US" sz="1600" dirty="0"/>
              <a:t>Most laptops today have a webcam and microphone built-in. </a:t>
            </a:r>
          </a:p>
          <a:p>
            <a:r>
              <a:rPr lang="en-US" sz="1600" dirty="0"/>
              <a:t>The webcam is normally positioned at the top, center of the display.</a:t>
            </a:r>
          </a:p>
          <a:p>
            <a:r>
              <a:rPr lang="en-US" sz="1600" dirty="0"/>
              <a:t>The internal microphone can often be found next to the webcam. </a:t>
            </a:r>
          </a:p>
          <a:p>
            <a:pPr lvl="1"/>
            <a:r>
              <a:rPr lang="en-US" sz="1500" dirty="0"/>
              <a:t>Some manufacturers may place the microphone next to the keyboard, or on the side of the laptop.</a:t>
            </a:r>
            <a:endParaRPr lang="en-US" dirty="0"/>
          </a:p>
        </p:txBody>
      </p:sp>
      <p:pic>
        <p:nvPicPr>
          <p:cNvPr id="4" name="Picture 3" descr="This figure shows a man using a laptop with a built-in webcam and microphone to conduct a video chat session with another person.">
            <a:extLst>
              <a:ext uri="{FF2B5EF4-FFF2-40B4-BE49-F238E27FC236}">
                <a16:creationId xmlns:a16="http://schemas.microsoft.com/office/drawing/2014/main" id="{EE91FCD7-83AC-4AE5-8270-6F6CE1353F0D}"/>
              </a:ext>
            </a:extLst>
          </p:cNvPr>
          <p:cNvPicPr>
            <a:picLocks noChangeAspect="1"/>
          </p:cNvPicPr>
          <p:nvPr/>
        </p:nvPicPr>
        <p:blipFill>
          <a:blip r:embed="rId4"/>
          <a:stretch>
            <a:fillRect/>
          </a:stretch>
        </p:blipFill>
        <p:spPr>
          <a:xfrm>
            <a:off x="4717777" y="1378117"/>
            <a:ext cx="4282158" cy="2387266"/>
          </a:xfrm>
          <a:prstGeom prst="rect">
            <a:avLst/>
          </a:prstGeom>
        </p:spPr>
      </p:pic>
    </p:spTree>
    <p:custDataLst>
      <p:tags r:id="rId1"/>
    </p:custDataLst>
    <p:extLst>
      <p:ext uri="{BB962C8B-B14F-4D97-AF65-F5344CB8AC3E}">
        <p14:creationId xmlns:p14="http://schemas.microsoft.com/office/powerpoint/2010/main" val="2941734986"/>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2982823"/>
          </a:xfrm>
        </p:spPr>
        <p:txBody>
          <a:bodyPr anchor="ctr"/>
          <a:lstStyle/>
          <a:p>
            <a:r>
              <a:rPr lang="en-US" dirty="0">
                <a:solidFill>
                  <a:schemeClr val="accent5">
                    <a:lumMod val="40000"/>
                    <a:lumOff val="60000"/>
                  </a:schemeClr>
                </a:solidFill>
              </a:rPr>
              <a:t>7.2 Laptop Configuration</a:t>
            </a:r>
          </a:p>
        </p:txBody>
      </p:sp>
    </p:spTree>
    <p:custDataLst>
      <p:tags r:id="rId1"/>
    </p:custDataLst>
    <p:extLst>
      <p:ext uri="{BB962C8B-B14F-4D97-AF65-F5344CB8AC3E}">
        <p14:creationId xmlns:p14="http://schemas.microsoft.com/office/powerpoint/2010/main" val="418912654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 and What Do You Already Know? </a:t>
            </a:r>
          </a:p>
        </p:txBody>
      </p:sp>
      <p:sp>
        <p:nvSpPr>
          <p:cNvPr id="7171" name="Rectangle 34"/>
          <p:cNvSpPr>
            <a:spLocks noGrp="1" noChangeArrowheads="1"/>
          </p:cNvSpPr>
          <p:nvPr>
            <p:ph idx="1"/>
          </p:nvPr>
        </p:nvSpPr>
        <p:spPr>
          <a:xfrm>
            <a:off x="145357" y="1103744"/>
            <a:ext cx="8853286" cy="3418829"/>
          </a:xfrm>
        </p:spPr>
        <p:txBody>
          <a:bodyPr/>
          <a:lstStyle/>
          <a:p>
            <a:pPr eaLnBrk="1" hangingPunct="1">
              <a:spcBef>
                <a:spcPct val="30000"/>
              </a:spcBef>
            </a:pPr>
            <a:r>
              <a:rPr lang="en-US" dirty="0"/>
              <a:t>Check Your Understanding activities used to be called Interactive Activities. They simply have a new name. They are designed to let students quickly determine if they understand the content and can proceed, or if they need to review. </a:t>
            </a:r>
          </a:p>
          <a:p>
            <a:pPr eaLnBrk="1" hangingPunct="1">
              <a:spcBef>
                <a:spcPct val="30000"/>
              </a:spcBef>
            </a:pPr>
            <a:r>
              <a:rPr lang="en-US" dirty="0"/>
              <a:t>Check Your Understanding activities </a:t>
            </a:r>
            <a:r>
              <a:rPr lang="en-US" b="1" i="1" dirty="0"/>
              <a:t>do not </a:t>
            </a:r>
            <a:r>
              <a:rPr lang="en-US" dirty="0"/>
              <a:t>affect student grades.</a:t>
            </a:r>
          </a:p>
          <a:p>
            <a:pPr eaLnBrk="1" hangingPunct="1">
              <a:spcBef>
                <a:spcPct val="30000"/>
              </a:spcBef>
            </a:pPr>
            <a:r>
              <a:rPr lang="en-US" dirty="0"/>
              <a:t>Activities listed as What Do You Already Know? are a type of activity in which we ask the student to simply take a guess! It is not meant to evaluate their knowledge. It is only meant to give them a head start in thinking about different topics before they are presented in the course. Students receive addition content in the form of feedback for </a:t>
            </a:r>
            <a:r>
              <a:rPr lang="en-US" b="1" i="1" dirty="0"/>
              <a:t>any</a:t>
            </a:r>
            <a:r>
              <a:rPr lang="en-US" dirty="0"/>
              <a:t> answers they select. </a:t>
            </a:r>
          </a:p>
          <a:p>
            <a:pPr eaLnBrk="1" hangingPunct="1">
              <a:spcBef>
                <a:spcPct val="30000"/>
              </a:spcBef>
            </a:pPr>
            <a:r>
              <a:rPr lang="en-US" dirty="0"/>
              <a:t>What Do You Already Know? activities </a:t>
            </a:r>
            <a:r>
              <a:rPr lang="en-US" b="1" i="1" dirty="0"/>
              <a:t>do not directly </a:t>
            </a:r>
            <a:r>
              <a:rPr lang="en-US" dirty="0"/>
              <a:t>affect student grades; however, the feedback may contain content which appears later in quizzes and exams, so it is important that students complete the What Do You Already Know? activities. </a:t>
            </a:r>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1533357529"/>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Power Settings Configuration</a:t>
            </a:r>
            <a:br>
              <a:rPr lang="en-US" sz="1600" dirty="0">
                <a:latin typeface="Arial" charset="0"/>
              </a:rPr>
            </a:br>
            <a:r>
              <a:rPr lang="en-US" altLang="en-US" dirty="0"/>
              <a:t>Power Management</a:t>
            </a:r>
            <a:endParaRPr lang="en-CA" altLang="en-US" dirty="0"/>
          </a:p>
        </p:txBody>
      </p:sp>
      <p:sp>
        <p:nvSpPr>
          <p:cNvPr id="7" name="Rectangle 6" descr="This figure shows a table describing the six ACPI power states which are S0, S1, S2, S3, S4, and S5. Descriptions of each ACPI power state follows: S0. The computer is on and the CPU is running. S1. The CPU and RAM are still receiving power, but unused devices are powered down. S2. The CPU is off, but the RAM is refreshed. The system is in a lower mode than S1. S3. The CPU is off, and the RAM is set to a slow refresh rate. This mode is often called “save to RAM”. This state is known as suspend mode. S4. The CPU and RAM are off. The contents of RAM have been saved to a temporary file on the hard disk. This mode is also called “save to disk”. This state is known as hibernate mode. S5. The computer is off">
            <a:extLst>
              <a:ext uri="{FF2B5EF4-FFF2-40B4-BE49-F238E27FC236}">
                <a16:creationId xmlns:a16="http://schemas.microsoft.com/office/drawing/2014/main" id="{C1A76E0A-7D09-4DDF-B3D1-2243045683A4}"/>
              </a:ext>
            </a:extLst>
          </p:cNvPr>
          <p:cNvSpPr>
            <a:spLocks noGrp="1" noChangeArrowheads="1"/>
          </p:cNvSpPr>
          <p:nvPr>
            <p:ph idx="1"/>
          </p:nvPr>
        </p:nvSpPr>
        <p:spPr>
          <a:xfrm>
            <a:off x="144065" y="798945"/>
            <a:ext cx="8751282" cy="1772805"/>
          </a:xfrm>
        </p:spPr>
        <p:txBody>
          <a:bodyPr/>
          <a:lstStyle/>
          <a:p>
            <a:r>
              <a:rPr lang="en-US" sz="1600" dirty="0"/>
              <a:t>Configuring laptop power settings to better manage power usage ensures that the battery is used efficiently. </a:t>
            </a:r>
          </a:p>
          <a:p>
            <a:r>
              <a:rPr lang="en-US" sz="1600" dirty="0"/>
              <a:t>Power management controls the flow of electricity to the components of a computer. </a:t>
            </a:r>
          </a:p>
          <a:p>
            <a:r>
              <a:rPr lang="en-US" sz="1600" dirty="0"/>
              <a:t>The Advanced Configuration and Power Interface (ACPI) creates a bridge between the hardware and the operating system and allows technicians to create power management schemes to get the best performance from a laptop. </a:t>
            </a:r>
          </a:p>
        </p:txBody>
      </p:sp>
      <p:pic>
        <p:nvPicPr>
          <p:cNvPr id="4" name="Picture 3" descr="This figure shows a table describing the six ACPI power states which are S0, S1, S2, S3, S4, and S5. Descriptions of each ACPI power state follows: S0. The computer is on and the CPU is running. S1. The CPU and RAM are still receiving power, but unused devices are powered down. S2. The CPU is off, but the RAM is refreshed. The system is in a lower mode than S1. S3. The CPU is off, and the RAM is set to a slow refresh rate. This mode is often called “save to RAM”. This state is known as suspend mode. S4. The CPU and RAM are off. The contents of RAM have been saved to a temporary file on the hard disk. This mode is also called “save to disk”. This state is known as hibernate mode. S5. The computer is off.">
            <a:extLst>
              <a:ext uri="{FF2B5EF4-FFF2-40B4-BE49-F238E27FC236}">
                <a16:creationId xmlns:a16="http://schemas.microsoft.com/office/drawing/2014/main" id="{EE91FCD7-83AC-4AE5-8270-6F6CE1353F0D}"/>
              </a:ext>
            </a:extLst>
          </p:cNvPr>
          <p:cNvPicPr>
            <a:picLocks noChangeAspect="1"/>
          </p:cNvPicPr>
          <p:nvPr/>
        </p:nvPicPr>
        <p:blipFill>
          <a:blip r:embed="rId4"/>
          <a:srcRect/>
          <a:stretch/>
        </p:blipFill>
        <p:spPr>
          <a:xfrm>
            <a:off x="1863070" y="2713546"/>
            <a:ext cx="5417860" cy="2065850"/>
          </a:xfrm>
          <a:prstGeom prst="rect">
            <a:avLst/>
          </a:prstGeom>
          <a:ln w="25400">
            <a:solidFill>
              <a:schemeClr val="tx1"/>
            </a:solidFill>
          </a:ln>
        </p:spPr>
      </p:pic>
    </p:spTree>
    <p:custDataLst>
      <p:tags r:id="rId1"/>
    </p:custDataLst>
    <p:extLst>
      <p:ext uri="{BB962C8B-B14F-4D97-AF65-F5344CB8AC3E}">
        <p14:creationId xmlns:p14="http://schemas.microsoft.com/office/powerpoint/2010/main" val="193207740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Power Settings Configuration</a:t>
            </a:r>
            <a:br>
              <a:rPr lang="en-US" sz="1600" dirty="0">
                <a:latin typeface="Arial" charset="0"/>
              </a:rPr>
            </a:br>
            <a:r>
              <a:rPr lang="en-US" altLang="en-US" dirty="0"/>
              <a:t>Managing ACPI Settings in the BIOS</a:t>
            </a:r>
            <a:endParaRPr lang="en-CA" altLang="en-US" dirty="0"/>
          </a:p>
        </p:txBody>
      </p:sp>
      <p:sp>
        <p:nvSpPr>
          <p:cNvPr id="5" name="Rectangle 6">
            <a:extLst>
              <a:ext uri="{FF2B5EF4-FFF2-40B4-BE49-F238E27FC236}">
                <a16:creationId xmlns:a16="http://schemas.microsoft.com/office/drawing/2014/main" id="{2975FDFA-EB20-4A5B-953B-C25F20115297}"/>
              </a:ext>
            </a:extLst>
          </p:cNvPr>
          <p:cNvSpPr txBox="1">
            <a:spLocks noChangeArrowheads="1"/>
          </p:cNvSpPr>
          <p:nvPr/>
        </p:nvSpPr>
        <p:spPr bwMode="auto">
          <a:xfrm>
            <a:off x="144065" y="798944"/>
            <a:ext cx="4814797" cy="3896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600" dirty="0"/>
              <a:t>Technicians are frequently required to configure power settings by changing the settings in the BIOS or UEFI setup. </a:t>
            </a:r>
          </a:p>
          <a:p>
            <a:r>
              <a:rPr lang="en-US" sz="1600" dirty="0"/>
              <a:t>Configuring the power settings affects the following: </a:t>
            </a:r>
          </a:p>
          <a:p>
            <a:pPr lvl="1"/>
            <a:r>
              <a:rPr lang="en-US" sz="1500" dirty="0"/>
              <a:t>System states </a:t>
            </a:r>
          </a:p>
          <a:p>
            <a:pPr lvl="1"/>
            <a:r>
              <a:rPr lang="en-US" sz="1500" dirty="0"/>
              <a:t>Battery and AC modes </a:t>
            </a:r>
          </a:p>
          <a:p>
            <a:pPr lvl="1"/>
            <a:r>
              <a:rPr lang="en-US" sz="1500" dirty="0"/>
              <a:t>Thermal management </a:t>
            </a:r>
          </a:p>
          <a:p>
            <a:pPr lvl="1"/>
            <a:r>
              <a:rPr lang="en-US" sz="1500" dirty="0"/>
              <a:t>CPU PCI bus power management </a:t>
            </a:r>
          </a:p>
          <a:p>
            <a:pPr lvl="1"/>
            <a:r>
              <a:rPr lang="en-US" sz="1500" dirty="0"/>
              <a:t>Wake on LAN (WOL) </a:t>
            </a:r>
          </a:p>
          <a:p>
            <a:r>
              <a:rPr lang="en-US" sz="1600" dirty="0"/>
              <a:t>The ACPI power management mode must be enabled in the BIOS or UEFI to allow the OS to configure the power management states.</a:t>
            </a:r>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5" y="798945"/>
            <a:ext cx="4989409" cy="3765034"/>
          </a:xfrm>
        </p:spPr>
        <p:txBody>
          <a:bodyPr/>
          <a:lstStyle/>
          <a:p>
            <a:r>
              <a:rPr lang="en-US" sz="1600" dirty="0"/>
              <a:t>Technicians are frequently required to configure power settings by changing the settings in the BIOS or UEFI setup. </a:t>
            </a:r>
          </a:p>
          <a:p>
            <a:r>
              <a:rPr lang="en-US" sz="1600" dirty="0"/>
              <a:t>Configuring the power settings affects the following: </a:t>
            </a:r>
          </a:p>
          <a:p>
            <a:pPr lvl="1"/>
            <a:r>
              <a:rPr lang="en-US" sz="1500" dirty="0"/>
              <a:t>System states </a:t>
            </a:r>
          </a:p>
          <a:p>
            <a:pPr lvl="1"/>
            <a:r>
              <a:rPr lang="en-US" sz="1500" dirty="0"/>
              <a:t>Battery and AC modes </a:t>
            </a:r>
          </a:p>
          <a:p>
            <a:pPr lvl="1"/>
            <a:r>
              <a:rPr lang="en-US" sz="1500" dirty="0"/>
              <a:t>Thermal management </a:t>
            </a:r>
          </a:p>
          <a:p>
            <a:pPr lvl="1"/>
            <a:r>
              <a:rPr lang="en-US" sz="1500" dirty="0"/>
              <a:t>CPU PCI bus power management </a:t>
            </a:r>
          </a:p>
          <a:p>
            <a:pPr lvl="1"/>
            <a:r>
              <a:rPr lang="en-US" sz="1500" dirty="0"/>
              <a:t>Wake on LAN (WOL) </a:t>
            </a:r>
          </a:p>
          <a:p>
            <a:r>
              <a:rPr lang="en-US" sz="1600" dirty="0"/>
              <a:t>The ACPI power management mode must be enabled in the BIOS or UEFI to allow the OS to configure the power management states.</a:t>
            </a:r>
          </a:p>
        </p:txBody>
      </p:sp>
      <p:pic>
        <p:nvPicPr>
          <p:cNvPr id="4" name="Picture 3" descr="This figure shows a picture of the power settings in a PC BIOS utility.">
            <a:extLst>
              <a:ext uri="{FF2B5EF4-FFF2-40B4-BE49-F238E27FC236}">
                <a16:creationId xmlns:a16="http://schemas.microsoft.com/office/drawing/2014/main" id="{EE91FCD7-83AC-4AE5-8270-6F6CE1353F0D}"/>
              </a:ext>
            </a:extLst>
          </p:cNvPr>
          <p:cNvPicPr>
            <a:picLocks noChangeAspect="1"/>
          </p:cNvPicPr>
          <p:nvPr/>
        </p:nvPicPr>
        <p:blipFill>
          <a:blip r:embed="rId4"/>
          <a:srcRect/>
          <a:stretch/>
        </p:blipFill>
        <p:spPr>
          <a:xfrm>
            <a:off x="5052293" y="1093935"/>
            <a:ext cx="3947642" cy="2669173"/>
          </a:xfrm>
          <a:prstGeom prst="rect">
            <a:avLst/>
          </a:prstGeom>
          <a:ln w="25400">
            <a:solidFill>
              <a:schemeClr val="tx1"/>
            </a:solidFill>
          </a:ln>
        </p:spPr>
      </p:pic>
    </p:spTree>
    <p:custDataLst>
      <p:tags r:id="rId1"/>
    </p:custDataLst>
    <p:extLst>
      <p:ext uri="{BB962C8B-B14F-4D97-AF65-F5344CB8AC3E}">
        <p14:creationId xmlns:p14="http://schemas.microsoft.com/office/powerpoint/2010/main" val="182438936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70727" y="167962"/>
            <a:ext cx="9144000" cy="757551"/>
          </a:xfrm>
        </p:spPr>
        <p:txBody>
          <a:bodyPr/>
          <a:lstStyle/>
          <a:p>
            <a:r>
              <a:rPr lang="en-US" altLang="en-US" sz="1600" dirty="0"/>
              <a:t>Power Settings Configuration</a:t>
            </a:r>
            <a:br>
              <a:rPr lang="en-US" altLang="en-US" dirty="0"/>
            </a:br>
            <a:r>
              <a:rPr lang="en-US" altLang="en-US" dirty="0"/>
              <a:t>Video Demonstration – Managing Laptop Power Options</a:t>
            </a:r>
            <a:endParaRPr lang="en-CA" altLang="en-US" dirty="0"/>
          </a:p>
        </p:txBody>
      </p:sp>
      <p:pic>
        <p:nvPicPr>
          <p:cNvPr id="3" name="Picture 2" descr="Managing laptop Power Options.&#10;In this video explanation you will learn about managing laptop power options: choose what the power buttons do, choose or customize a power plan, select advanced power options.&#10;">
            <a:extLst>
              <a:ext uri="{FF2B5EF4-FFF2-40B4-BE49-F238E27FC236}">
                <a16:creationId xmlns:a16="http://schemas.microsoft.com/office/drawing/2014/main" id="{12E84611-D459-41F3-8BDE-4F9E4E078CA8}"/>
              </a:ext>
            </a:extLst>
          </p:cNvPr>
          <p:cNvPicPr>
            <a:picLocks noChangeAspect="1"/>
          </p:cNvPicPr>
          <p:nvPr/>
        </p:nvPicPr>
        <p:blipFill>
          <a:blip r:embed="rId4"/>
          <a:srcRect/>
          <a:stretch/>
        </p:blipFill>
        <p:spPr>
          <a:xfrm>
            <a:off x="1517037" y="1028956"/>
            <a:ext cx="6251380" cy="3476972"/>
          </a:xfrm>
          <a:prstGeom prst="rect">
            <a:avLst/>
          </a:prstGeom>
          <a:ln w="25400">
            <a:solidFill>
              <a:schemeClr val="tx1"/>
            </a:solidFill>
          </a:ln>
        </p:spPr>
      </p:pic>
    </p:spTree>
    <p:custDataLst>
      <p:tags r:id="rId1"/>
    </p:custDataLst>
    <p:extLst>
      <p:ext uri="{BB962C8B-B14F-4D97-AF65-F5344CB8AC3E}">
        <p14:creationId xmlns:p14="http://schemas.microsoft.com/office/powerpoint/2010/main" val="993681864"/>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z="1600" dirty="0">
                <a:latin typeface="Arial" charset="0"/>
              </a:rPr>
              <a:t>Wireless Configuration</a:t>
            </a:r>
            <a:br>
              <a:rPr lang="en-US" sz="1600" dirty="0">
                <a:latin typeface="Arial" charset="0"/>
              </a:rPr>
            </a:br>
            <a:r>
              <a:rPr lang="en-US" altLang="en-US" dirty="0"/>
              <a:t>Bluetooth</a:t>
            </a:r>
          </a:p>
        </p:txBody>
      </p:sp>
      <p:sp>
        <p:nvSpPr>
          <p:cNvPr id="3" name="TextBox 2"/>
          <p:cNvSpPr txBox="1"/>
          <p:nvPr/>
        </p:nvSpPr>
        <p:spPr>
          <a:xfrm>
            <a:off x="0" y="798944"/>
            <a:ext cx="8585199"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Bluetooth technical specification is described by the Institute of Electrical and Electronics Engineers (IEEE) 802.15 standard.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Bluetooth devices are capable of handling voice, music, videos, and data.</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distance of a Bluetooth personal area network (PAN) is limited by the amount of power used by the devices in the PAN</a:t>
            </a:r>
          </a:p>
          <a:p>
            <a:pPr marL="742950" lvl="1" indent="-285750">
              <a:buFont typeface="Arial" panose="020B0604020202020204" pitchFamily="34" charset="0"/>
              <a:buChar char="•"/>
            </a:pPr>
            <a:r>
              <a:rPr lang="en-US" sz="1600" dirty="0"/>
              <a:t>The most common Bluetooth technology has a range of approximately 33 ft (10 m).</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Security measures are included in the Bluetooth standard. </a:t>
            </a:r>
          </a:p>
          <a:p>
            <a:pPr marL="742950" lvl="1" indent="-285750">
              <a:buFont typeface="Arial" panose="020B0604020202020204" pitchFamily="34" charset="0"/>
              <a:buChar char="•"/>
            </a:pPr>
            <a:r>
              <a:rPr lang="en-US" sz="1600" dirty="0"/>
              <a:t>The first time that a Bluetooth device connects, the device is authenticated using a PIN. </a:t>
            </a:r>
          </a:p>
          <a:p>
            <a:pPr marL="742950" lvl="1" indent="-285750">
              <a:buFont typeface="Arial" panose="020B0604020202020204" pitchFamily="34" charset="0"/>
              <a:buChar char="•"/>
            </a:pPr>
            <a:r>
              <a:rPr lang="en-US" sz="1600" dirty="0"/>
              <a:t>This is known as pairing. Bluetooth supports both 128-bit encryption and PIN authentication.</a:t>
            </a:r>
          </a:p>
        </p:txBody>
      </p:sp>
    </p:spTree>
    <p:custDataLst>
      <p:tags r:id="rId1"/>
    </p:custDataLst>
    <p:extLst>
      <p:ext uri="{BB962C8B-B14F-4D97-AF65-F5344CB8AC3E}">
        <p14:creationId xmlns:p14="http://schemas.microsoft.com/office/powerpoint/2010/main" val="273694688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z="1600" dirty="0">
                <a:latin typeface="Arial" charset="0"/>
              </a:rPr>
              <a:t>Wireless Configuration</a:t>
            </a:r>
            <a:br>
              <a:rPr lang="en-US" sz="1600" dirty="0">
                <a:latin typeface="Arial" charset="0"/>
              </a:rPr>
            </a:br>
            <a:r>
              <a:rPr lang="en-US" altLang="en-US" dirty="0"/>
              <a:t>Bluetooth Laptop Connections</a:t>
            </a:r>
          </a:p>
        </p:txBody>
      </p:sp>
      <p:sp>
        <p:nvSpPr>
          <p:cNvPr id="4" name="Rectangle 6">
            <a:extLst>
              <a:ext uri="{FF2B5EF4-FFF2-40B4-BE49-F238E27FC236}">
                <a16:creationId xmlns:a16="http://schemas.microsoft.com/office/drawing/2014/main" id="{C9522B6D-6310-46E3-9285-2A5B42A23056}"/>
              </a:ext>
            </a:extLst>
          </p:cNvPr>
          <p:cNvSpPr txBox="1">
            <a:spLocks noChangeArrowheads="1"/>
          </p:cNvSpPr>
          <p:nvPr/>
        </p:nvSpPr>
        <p:spPr bwMode="auto">
          <a:xfrm>
            <a:off x="144065" y="798944"/>
            <a:ext cx="5706402" cy="376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600" dirty="0"/>
              <a:t>Windows activates connections to Bluetooth devices by default. </a:t>
            </a:r>
          </a:p>
          <a:p>
            <a:pPr lvl="1"/>
            <a:r>
              <a:rPr lang="en-US" sz="1500" dirty="0"/>
              <a:t>If the connection is not active, look for a switch on the front face or on the side of the laptop. </a:t>
            </a:r>
          </a:p>
          <a:p>
            <a:pPr lvl="1"/>
            <a:r>
              <a:rPr lang="en-US" sz="1500" dirty="0"/>
              <a:t>Some laptops may have a special function key on the keyboard to enable the connection. </a:t>
            </a:r>
          </a:p>
          <a:p>
            <a:r>
              <a:rPr lang="en-US" sz="1600" dirty="0"/>
              <a:t>I</a:t>
            </a:r>
            <a:r>
              <a:rPr lang="en-US" dirty="0"/>
              <a:t>f a laptop does not include Bluetooth technology, you can purchase a Bluetooth adapter that plugs into a USB port.</a:t>
            </a:r>
          </a:p>
          <a:p>
            <a:r>
              <a:rPr lang="en-US" sz="1600" dirty="0"/>
              <a:t>Before installing and configuring a device:</a:t>
            </a:r>
          </a:p>
          <a:p>
            <a:pPr marL="485775" lvl="1" indent="-342900">
              <a:buFont typeface="+mj-lt"/>
              <a:buAutoNum type="arabicPeriod"/>
            </a:pPr>
            <a:r>
              <a:rPr lang="en-US" sz="1500" dirty="0"/>
              <a:t>Make sure that Bluetooth is enabled in the BIOS.</a:t>
            </a:r>
          </a:p>
          <a:p>
            <a:pPr marL="485775" lvl="1" indent="-342900">
              <a:buFont typeface="+mj-lt"/>
              <a:buAutoNum type="arabicPeriod"/>
            </a:pPr>
            <a:r>
              <a:rPr lang="en-US" sz="1500" dirty="0"/>
              <a:t>Turn on the device and make it discoverable. </a:t>
            </a:r>
          </a:p>
          <a:p>
            <a:pPr marL="485775" lvl="1" indent="-342900">
              <a:buFont typeface="+mj-lt"/>
              <a:buAutoNum type="arabicPeriod"/>
            </a:pPr>
            <a:r>
              <a:rPr lang="en-US" sz="1500" dirty="0"/>
              <a:t>Use the Bluetooth Wizard to search and discover Bluetooth devices that are in discoverable mode.</a:t>
            </a:r>
          </a:p>
        </p:txBody>
      </p:sp>
      <p:pic>
        <p:nvPicPr>
          <p:cNvPr id="2" name="Picture 1" descr="This figure shows a woman typing on a laptop and holding a smartphone.">
            <a:extLst>
              <a:ext uri="{FF2B5EF4-FFF2-40B4-BE49-F238E27FC236}">
                <a16:creationId xmlns:a16="http://schemas.microsoft.com/office/drawing/2014/main" id="{B6BABC56-9025-44DC-84B7-33198AE786A0}"/>
              </a:ext>
            </a:extLst>
          </p:cNvPr>
          <p:cNvPicPr>
            <a:picLocks noChangeAspect="1"/>
          </p:cNvPicPr>
          <p:nvPr/>
        </p:nvPicPr>
        <p:blipFill>
          <a:blip r:embed="rId4"/>
          <a:stretch>
            <a:fillRect/>
          </a:stretch>
        </p:blipFill>
        <p:spPr>
          <a:xfrm>
            <a:off x="5911515" y="1285840"/>
            <a:ext cx="3088419" cy="2791242"/>
          </a:xfrm>
          <a:prstGeom prst="rect">
            <a:avLst/>
          </a:prstGeom>
        </p:spPr>
      </p:pic>
    </p:spTree>
    <p:custDataLst>
      <p:tags r:id="rId1"/>
    </p:custDataLst>
    <p:extLst>
      <p:ext uri="{BB962C8B-B14F-4D97-AF65-F5344CB8AC3E}">
        <p14:creationId xmlns:p14="http://schemas.microsoft.com/office/powerpoint/2010/main" val="2754902869"/>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70727" y="167962"/>
            <a:ext cx="9144000" cy="757551"/>
          </a:xfrm>
        </p:spPr>
        <p:txBody>
          <a:bodyPr/>
          <a:lstStyle/>
          <a:p>
            <a:r>
              <a:rPr lang="en-US" altLang="en-US" sz="1600" dirty="0"/>
              <a:t>Wireless Configuration</a:t>
            </a:r>
            <a:br>
              <a:rPr lang="en-US" altLang="en-US" dirty="0"/>
            </a:br>
            <a:r>
              <a:rPr lang="en-US" altLang="en-US" dirty="0"/>
              <a:t>Video Demonstration – Bluetooth Configuration</a:t>
            </a:r>
            <a:endParaRPr lang="en-CA" altLang="en-US" dirty="0"/>
          </a:p>
        </p:txBody>
      </p:sp>
      <p:pic>
        <p:nvPicPr>
          <p:cNvPr id="3" name="Picture 2" descr="Bluetooth Configuration.&#10;In this video explanation, you will learn about configuring Bluetooth: manages bluetooth through settings or add a device, pairing a device.">
            <a:extLst>
              <a:ext uri="{FF2B5EF4-FFF2-40B4-BE49-F238E27FC236}">
                <a16:creationId xmlns:a16="http://schemas.microsoft.com/office/drawing/2014/main" id="{12E84611-D459-41F3-8BDE-4F9E4E078CA8}"/>
              </a:ext>
            </a:extLst>
          </p:cNvPr>
          <p:cNvPicPr>
            <a:picLocks noChangeAspect="1"/>
          </p:cNvPicPr>
          <p:nvPr/>
        </p:nvPicPr>
        <p:blipFill>
          <a:blip r:embed="rId4"/>
          <a:srcRect/>
          <a:stretch/>
        </p:blipFill>
        <p:spPr>
          <a:xfrm>
            <a:off x="1453126" y="925513"/>
            <a:ext cx="6237747" cy="3599252"/>
          </a:xfrm>
          <a:prstGeom prst="rect">
            <a:avLst/>
          </a:prstGeom>
          <a:ln w="25400">
            <a:solidFill>
              <a:schemeClr val="tx1"/>
            </a:solidFill>
          </a:ln>
        </p:spPr>
      </p:pic>
    </p:spTree>
    <p:custDataLst>
      <p:tags r:id="rId1"/>
    </p:custDataLst>
    <p:extLst>
      <p:ext uri="{BB962C8B-B14F-4D97-AF65-F5344CB8AC3E}">
        <p14:creationId xmlns:p14="http://schemas.microsoft.com/office/powerpoint/2010/main" val="3277962546"/>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z="1600" dirty="0">
                <a:latin typeface="Arial" charset="0"/>
              </a:rPr>
              <a:t>Wireless Configuration</a:t>
            </a:r>
            <a:br>
              <a:rPr lang="en-US" sz="1600">
                <a:latin typeface="Arial" charset="0"/>
              </a:rPr>
            </a:br>
            <a:r>
              <a:rPr lang="en-US" altLang="en-US"/>
              <a:t>Cellular WAN</a:t>
            </a:r>
            <a:endParaRPr lang="en-US" altLang="en-US" dirty="0"/>
          </a:p>
        </p:txBody>
      </p:sp>
      <p:sp>
        <p:nvSpPr>
          <p:cNvPr id="4" name="Rectangle 6">
            <a:extLst>
              <a:ext uri="{FF2B5EF4-FFF2-40B4-BE49-F238E27FC236}">
                <a16:creationId xmlns:a16="http://schemas.microsoft.com/office/drawing/2014/main" id="{C9522B6D-6310-46E3-9285-2A5B42A23056}"/>
              </a:ext>
            </a:extLst>
          </p:cNvPr>
          <p:cNvSpPr txBox="1">
            <a:spLocks noChangeArrowheads="1"/>
          </p:cNvSpPr>
          <p:nvPr/>
        </p:nvSpPr>
        <p:spPr bwMode="auto">
          <a:xfrm>
            <a:off x="144065" y="798944"/>
            <a:ext cx="6070468" cy="376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600" dirty="0"/>
              <a:t>Laptops with integrated cellular WAN capabilities require no software installation and no additional antenna or accessories. </a:t>
            </a:r>
          </a:p>
          <a:p>
            <a:pPr lvl="1"/>
            <a:r>
              <a:rPr lang="en-US" sz="1500" dirty="0"/>
              <a:t>Some laptops may use a special function key on the keyboard to enable the connection or a physical switch on the front or side of the laptop.</a:t>
            </a:r>
          </a:p>
          <a:p>
            <a:r>
              <a:rPr lang="en-US" sz="1600" dirty="0"/>
              <a:t>Many cell phones provide the ability to connect other devices to the Internet. </a:t>
            </a:r>
          </a:p>
          <a:p>
            <a:pPr lvl="1"/>
            <a:r>
              <a:rPr lang="en-US" sz="1500" dirty="0"/>
              <a:t>This connection, known as tethering, can be made using Wi-Fi, Bluetooth, or by using a USB cable. </a:t>
            </a:r>
          </a:p>
          <a:p>
            <a:r>
              <a:rPr lang="en-US" sz="1600" dirty="0"/>
              <a:t>When a cellular phone allows Wi-Fi devices to connect and use the mobile data network, this is called a hotspot.</a:t>
            </a:r>
          </a:p>
          <a:p>
            <a:pPr lvl="1"/>
            <a:r>
              <a:rPr lang="en-US" sz="1500" dirty="0"/>
              <a:t>You can also access a cellular network by using a cellular hotspot device.</a:t>
            </a:r>
          </a:p>
        </p:txBody>
      </p:sp>
      <p:pic>
        <p:nvPicPr>
          <p:cNvPr id="3" name="Picture 2" descr="This figure shows a smartphone personal hotspot screen and a cellular hotspot device">
            <a:extLst>
              <a:ext uri="{FF2B5EF4-FFF2-40B4-BE49-F238E27FC236}">
                <a16:creationId xmlns:a16="http://schemas.microsoft.com/office/drawing/2014/main" id="{DAF32F39-37B2-4B5F-990B-2629E8FE073B}"/>
              </a:ext>
            </a:extLst>
          </p:cNvPr>
          <p:cNvPicPr>
            <a:picLocks noChangeAspect="1"/>
          </p:cNvPicPr>
          <p:nvPr/>
        </p:nvPicPr>
        <p:blipFill>
          <a:blip r:embed="rId4"/>
          <a:stretch>
            <a:fillRect/>
          </a:stretch>
        </p:blipFill>
        <p:spPr>
          <a:xfrm>
            <a:off x="6646333" y="476062"/>
            <a:ext cx="1927937" cy="3830727"/>
          </a:xfrm>
          <a:prstGeom prst="rect">
            <a:avLst/>
          </a:prstGeom>
        </p:spPr>
      </p:pic>
    </p:spTree>
    <p:custDataLst>
      <p:tags r:id="rId1"/>
    </p:custDataLst>
    <p:extLst>
      <p:ext uri="{BB962C8B-B14F-4D97-AF65-F5344CB8AC3E}">
        <p14:creationId xmlns:p14="http://schemas.microsoft.com/office/powerpoint/2010/main" val="334566314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z="1600" dirty="0">
                <a:latin typeface="Arial" charset="0"/>
              </a:rPr>
              <a:t>Wireless Configuration</a:t>
            </a:r>
            <a:br>
              <a:rPr lang="en-US" sz="1600" dirty="0">
                <a:latin typeface="Arial" charset="0"/>
              </a:rPr>
            </a:br>
            <a:r>
              <a:rPr lang="en-US" altLang="en-US" dirty="0"/>
              <a:t>Wi-Fi</a:t>
            </a:r>
          </a:p>
        </p:txBody>
      </p:sp>
      <p:sp>
        <p:nvSpPr>
          <p:cNvPr id="4" name="Rectangle 6">
            <a:extLst>
              <a:ext uri="{FF2B5EF4-FFF2-40B4-BE49-F238E27FC236}">
                <a16:creationId xmlns:a16="http://schemas.microsoft.com/office/drawing/2014/main" id="{C9522B6D-6310-46E3-9285-2A5B42A23056}"/>
              </a:ext>
            </a:extLst>
          </p:cNvPr>
          <p:cNvSpPr txBox="1">
            <a:spLocks noChangeArrowheads="1"/>
          </p:cNvSpPr>
          <p:nvPr/>
        </p:nvSpPr>
        <p:spPr bwMode="auto">
          <a:xfrm>
            <a:off x="144065" y="798944"/>
            <a:ext cx="8843416"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600" dirty="0"/>
              <a:t>Laptops usually access the Internet by using wireless adapters.</a:t>
            </a:r>
          </a:p>
          <a:p>
            <a:r>
              <a:rPr lang="en-US" sz="1600" dirty="0"/>
              <a:t>Wireless adapters can be built-in or attached through a USB or expansion port</a:t>
            </a:r>
          </a:p>
          <a:p>
            <a:pPr lvl="1"/>
            <a:r>
              <a:rPr lang="en-US" sz="1500" dirty="0"/>
              <a:t>Mini-PCI cards are capable of 802.11a, 802.11b, and 802.11g wireless LAN connections.</a:t>
            </a:r>
          </a:p>
          <a:p>
            <a:pPr lvl="1"/>
            <a:r>
              <a:rPr lang="en-US" sz="1500" dirty="0"/>
              <a:t>Mini-PCIe and PCI Express Micro cards support the above standards and 802.11n and 802.11ac.</a:t>
            </a:r>
          </a:p>
          <a:p>
            <a:pPr lvl="1"/>
            <a:endParaRPr lang="en-US" dirty="0"/>
          </a:p>
        </p:txBody>
      </p:sp>
      <p:pic>
        <p:nvPicPr>
          <p:cNvPr id="6" name="Picture 5" descr="This image is of a mini-pci.">
            <a:extLst>
              <a:ext uri="{FF2B5EF4-FFF2-40B4-BE49-F238E27FC236}">
                <a16:creationId xmlns:a16="http://schemas.microsoft.com/office/drawing/2014/main" id="{223DE2DB-99FF-41AF-A22C-8CC9CFD2A8F8}"/>
              </a:ext>
            </a:extLst>
          </p:cNvPr>
          <p:cNvPicPr>
            <a:picLocks noChangeAspect="1"/>
          </p:cNvPicPr>
          <p:nvPr/>
        </p:nvPicPr>
        <p:blipFill>
          <a:blip r:embed="rId4"/>
          <a:stretch>
            <a:fillRect/>
          </a:stretch>
        </p:blipFill>
        <p:spPr>
          <a:xfrm>
            <a:off x="398620" y="2464658"/>
            <a:ext cx="1866994" cy="1667205"/>
          </a:xfrm>
          <a:prstGeom prst="rect">
            <a:avLst/>
          </a:prstGeom>
        </p:spPr>
      </p:pic>
      <p:sp>
        <p:nvSpPr>
          <p:cNvPr id="9" name="TextBox 8">
            <a:extLst>
              <a:ext uri="{FF2B5EF4-FFF2-40B4-BE49-F238E27FC236}">
                <a16:creationId xmlns:a16="http://schemas.microsoft.com/office/drawing/2014/main" id="{421DE5FD-89A2-4AF7-BBED-95B3F4E62BC5}"/>
              </a:ext>
            </a:extLst>
          </p:cNvPr>
          <p:cNvSpPr txBox="1"/>
          <p:nvPr/>
        </p:nvSpPr>
        <p:spPr>
          <a:xfrm>
            <a:off x="865592" y="4069960"/>
            <a:ext cx="1699794" cy="338554"/>
          </a:xfrm>
          <a:prstGeom prst="rect">
            <a:avLst/>
          </a:prstGeom>
          <a:noFill/>
        </p:spPr>
        <p:txBody>
          <a:bodyPr wrap="square" rtlCol="0">
            <a:spAutoFit/>
          </a:bodyPr>
          <a:lstStyle/>
          <a:p>
            <a:r>
              <a:rPr lang="en-US" sz="1600" dirty="0"/>
              <a:t>Mini-PCI</a:t>
            </a:r>
          </a:p>
        </p:txBody>
      </p:sp>
      <p:pic>
        <p:nvPicPr>
          <p:cNvPr id="7" name="Picture 6" descr="This image is of a mini pcie.">
            <a:extLst>
              <a:ext uri="{FF2B5EF4-FFF2-40B4-BE49-F238E27FC236}">
                <a16:creationId xmlns:a16="http://schemas.microsoft.com/office/drawing/2014/main" id="{130C5E98-2271-4150-826A-CA51C07FB6EF}"/>
              </a:ext>
            </a:extLst>
          </p:cNvPr>
          <p:cNvPicPr>
            <a:picLocks noChangeAspect="1"/>
          </p:cNvPicPr>
          <p:nvPr/>
        </p:nvPicPr>
        <p:blipFill>
          <a:blip r:embed="rId5"/>
          <a:stretch>
            <a:fillRect/>
          </a:stretch>
        </p:blipFill>
        <p:spPr>
          <a:xfrm>
            <a:off x="3696570" y="2283310"/>
            <a:ext cx="1219545" cy="2029900"/>
          </a:xfrm>
          <a:prstGeom prst="rect">
            <a:avLst/>
          </a:prstGeom>
        </p:spPr>
      </p:pic>
      <p:sp>
        <p:nvSpPr>
          <p:cNvPr id="12" name="TextBox 11">
            <a:extLst>
              <a:ext uri="{FF2B5EF4-FFF2-40B4-BE49-F238E27FC236}">
                <a16:creationId xmlns:a16="http://schemas.microsoft.com/office/drawing/2014/main" id="{C3DC7004-F5C0-45F2-BEF6-25DD81080DCB}"/>
              </a:ext>
            </a:extLst>
          </p:cNvPr>
          <p:cNvSpPr txBox="1"/>
          <p:nvPr/>
        </p:nvSpPr>
        <p:spPr>
          <a:xfrm>
            <a:off x="3814352" y="4269317"/>
            <a:ext cx="1699794" cy="338554"/>
          </a:xfrm>
          <a:prstGeom prst="rect">
            <a:avLst/>
          </a:prstGeom>
          <a:noFill/>
        </p:spPr>
        <p:txBody>
          <a:bodyPr wrap="square" rtlCol="0">
            <a:spAutoFit/>
          </a:bodyPr>
          <a:lstStyle/>
          <a:p>
            <a:r>
              <a:rPr lang="en-US" sz="1600" dirty="0"/>
              <a:t>Mini-PCIe</a:t>
            </a:r>
          </a:p>
        </p:txBody>
      </p:sp>
      <p:pic>
        <p:nvPicPr>
          <p:cNvPr id="8" name="Picture 7" descr="This image is of a PCI Express micro.">
            <a:extLst>
              <a:ext uri="{FF2B5EF4-FFF2-40B4-BE49-F238E27FC236}">
                <a16:creationId xmlns:a16="http://schemas.microsoft.com/office/drawing/2014/main" id="{0FC32DE8-FE06-41EB-A8AD-DDC26EBD8890}"/>
              </a:ext>
            </a:extLst>
          </p:cNvPr>
          <p:cNvPicPr>
            <a:picLocks noChangeAspect="1"/>
          </p:cNvPicPr>
          <p:nvPr/>
        </p:nvPicPr>
        <p:blipFill>
          <a:blip r:embed="rId6"/>
          <a:stretch>
            <a:fillRect/>
          </a:stretch>
        </p:blipFill>
        <p:spPr>
          <a:xfrm>
            <a:off x="6347073" y="2464658"/>
            <a:ext cx="1830270" cy="1675995"/>
          </a:xfrm>
          <a:prstGeom prst="rect">
            <a:avLst/>
          </a:prstGeom>
        </p:spPr>
      </p:pic>
      <p:sp>
        <p:nvSpPr>
          <p:cNvPr id="11" name="TextBox 10">
            <a:extLst>
              <a:ext uri="{FF2B5EF4-FFF2-40B4-BE49-F238E27FC236}">
                <a16:creationId xmlns:a16="http://schemas.microsoft.com/office/drawing/2014/main" id="{B9B23E65-25B3-4C2F-90A1-EB025287036F}"/>
              </a:ext>
            </a:extLst>
          </p:cNvPr>
          <p:cNvSpPr txBox="1"/>
          <p:nvPr/>
        </p:nvSpPr>
        <p:spPr>
          <a:xfrm>
            <a:off x="6165081" y="4075362"/>
            <a:ext cx="2194254" cy="338554"/>
          </a:xfrm>
          <a:prstGeom prst="rect">
            <a:avLst/>
          </a:prstGeom>
          <a:noFill/>
        </p:spPr>
        <p:txBody>
          <a:bodyPr wrap="square" rtlCol="0">
            <a:spAutoFit/>
          </a:bodyPr>
          <a:lstStyle/>
          <a:p>
            <a:r>
              <a:rPr lang="en-US" sz="1600" dirty="0"/>
              <a:t>PCI Express Micro</a:t>
            </a:r>
          </a:p>
        </p:txBody>
      </p:sp>
    </p:spTree>
    <p:custDataLst>
      <p:tags r:id="rId1"/>
    </p:custDataLst>
    <p:extLst>
      <p:ext uri="{BB962C8B-B14F-4D97-AF65-F5344CB8AC3E}">
        <p14:creationId xmlns:p14="http://schemas.microsoft.com/office/powerpoint/2010/main" val="376658640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70727" y="167962"/>
            <a:ext cx="9144000" cy="757551"/>
          </a:xfrm>
        </p:spPr>
        <p:txBody>
          <a:bodyPr/>
          <a:lstStyle/>
          <a:p>
            <a:r>
              <a:rPr lang="en-US" altLang="en-US" sz="1600" dirty="0"/>
              <a:t>Wireless Configuration</a:t>
            </a:r>
            <a:br>
              <a:rPr lang="en-US" altLang="en-US" dirty="0"/>
            </a:br>
            <a:r>
              <a:rPr lang="en-US" altLang="en-US" dirty="0"/>
              <a:t>Video Demonstration – Wi-Fi Configuration</a:t>
            </a:r>
            <a:endParaRPr lang="en-CA" altLang="en-US" dirty="0"/>
          </a:p>
        </p:txBody>
      </p:sp>
      <p:pic>
        <p:nvPicPr>
          <p:cNvPr id="3" name="Picture 2" descr="Wi-Fi configuration.&#10;In this video demonstration, you will learn how to configure and connect wi-fi. Network sharing, Connect to a wireless network. Connection options.">
            <a:extLst>
              <a:ext uri="{FF2B5EF4-FFF2-40B4-BE49-F238E27FC236}">
                <a16:creationId xmlns:a16="http://schemas.microsoft.com/office/drawing/2014/main" id="{12E84611-D459-41F3-8BDE-4F9E4E078CA8}"/>
              </a:ext>
            </a:extLst>
          </p:cNvPr>
          <p:cNvPicPr>
            <a:picLocks noChangeAspect="1"/>
          </p:cNvPicPr>
          <p:nvPr/>
        </p:nvPicPr>
        <p:blipFill>
          <a:blip r:embed="rId4"/>
          <a:srcRect/>
          <a:stretch/>
        </p:blipFill>
        <p:spPr>
          <a:xfrm>
            <a:off x="1589796" y="925513"/>
            <a:ext cx="6105862" cy="3401072"/>
          </a:xfrm>
          <a:prstGeom prst="rect">
            <a:avLst/>
          </a:prstGeom>
          <a:ln w="25400">
            <a:solidFill>
              <a:schemeClr val="tx1"/>
            </a:solidFill>
          </a:ln>
        </p:spPr>
      </p:pic>
    </p:spTree>
    <p:custDataLst>
      <p:tags r:id="rId1"/>
    </p:custDataLst>
    <p:extLst>
      <p:ext uri="{BB962C8B-B14F-4D97-AF65-F5344CB8AC3E}">
        <p14:creationId xmlns:p14="http://schemas.microsoft.com/office/powerpoint/2010/main" val="197063580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2982823"/>
          </a:xfrm>
        </p:spPr>
        <p:txBody>
          <a:bodyPr anchor="ctr"/>
          <a:lstStyle/>
          <a:p>
            <a:r>
              <a:rPr lang="en-US" dirty="0">
                <a:solidFill>
                  <a:schemeClr val="accent5">
                    <a:lumMod val="40000"/>
                    <a:lumOff val="60000"/>
                  </a:schemeClr>
                </a:solidFill>
              </a:rPr>
              <a:t>7.3 Laptop Hardware and Component Installation and Configuration</a:t>
            </a:r>
          </a:p>
        </p:txBody>
      </p:sp>
    </p:spTree>
    <p:custDataLst>
      <p:tags r:id="rId1"/>
    </p:custDataLst>
    <p:extLst>
      <p:ext uri="{BB962C8B-B14F-4D97-AF65-F5344CB8AC3E}">
        <p14:creationId xmlns:p14="http://schemas.microsoft.com/office/powerpoint/2010/main" val="234259088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Chapter 7: Activities</a:t>
            </a:r>
          </a:p>
        </p:txBody>
      </p:sp>
      <p:sp>
        <p:nvSpPr>
          <p:cNvPr id="6147" name="Rectangle 34"/>
          <p:cNvSpPr>
            <a:spLocks noGrp="1" noChangeArrowheads="1"/>
          </p:cNvSpPr>
          <p:nvPr>
            <p:ph idx="1"/>
          </p:nvPr>
        </p:nvSpPr>
        <p:spPr>
          <a:xfrm>
            <a:off x="144065" y="798944"/>
            <a:ext cx="8382097" cy="379067"/>
          </a:xfrm>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941241827"/>
              </p:ext>
            </p:extLst>
          </p:nvPr>
        </p:nvGraphicFramePr>
        <p:xfrm>
          <a:off x="597239" y="1095176"/>
          <a:ext cx="8072988" cy="3468441"/>
        </p:xfrm>
        <a:graphic>
          <a:graphicData uri="http://schemas.openxmlformats.org/drawingml/2006/table">
            <a:tbl>
              <a:tblPr firstRow="1" bandRow="1">
                <a:tableStyleId>{5C22544A-7EE6-4342-B048-85BDC9FD1C3A}</a:tableStyleId>
              </a:tblPr>
              <a:tblGrid>
                <a:gridCol w="1108258">
                  <a:extLst>
                    <a:ext uri="{9D8B030D-6E8A-4147-A177-3AD203B41FA5}">
                      <a16:colId xmlns:a16="http://schemas.microsoft.com/office/drawing/2014/main" val="20001"/>
                    </a:ext>
                  </a:extLst>
                </a:gridCol>
                <a:gridCol w="1822423">
                  <a:extLst>
                    <a:ext uri="{9D8B030D-6E8A-4147-A177-3AD203B41FA5}">
                      <a16:colId xmlns:a16="http://schemas.microsoft.com/office/drawing/2014/main" val="3156509146"/>
                    </a:ext>
                  </a:extLst>
                </a:gridCol>
                <a:gridCol w="4002519">
                  <a:extLst>
                    <a:ext uri="{9D8B030D-6E8A-4147-A177-3AD203B41FA5}">
                      <a16:colId xmlns:a16="http://schemas.microsoft.com/office/drawing/2014/main" val="20002"/>
                    </a:ext>
                  </a:extLst>
                </a:gridCol>
                <a:gridCol w="1139788">
                  <a:extLst>
                    <a:ext uri="{9D8B030D-6E8A-4147-A177-3AD203B41FA5}">
                      <a16:colId xmlns:a16="http://schemas.microsoft.com/office/drawing/2014/main" val="20003"/>
                    </a:ext>
                  </a:extLst>
                </a:gridCol>
              </a:tblGrid>
              <a:tr h="194618">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12569">
                <a:tc>
                  <a:txBody>
                    <a:bodyPr/>
                    <a:lstStyle/>
                    <a:p>
                      <a:pPr algn="ctr"/>
                      <a:r>
                        <a:rPr lang="en-US" sz="1100" dirty="0"/>
                        <a:t>7.1.1.1</a:t>
                      </a:r>
                    </a:p>
                  </a:txBody>
                  <a:tcPr marL="68580" marR="68580" marT="34290" marB="34290" anchor="ctr"/>
                </a:tc>
                <a:tc>
                  <a:txBody>
                    <a:bodyPr/>
                    <a:lstStyle/>
                    <a:p>
                      <a:r>
                        <a:rPr lang="en-US" sz="1100" dirty="0"/>
                        <a:t>What Do You Already Know?</a:t>
                      </a:r>
                    </a:p>
                  </a:txBody>
                  <a:tcPr marL="68580" marR="68580" marT="34290" marB="34290" anchor="ctr"/>
                </a:tc>
                <a:tc>
                  <a:txBody>
                    <a:bodyPr/>
                    <a:lstStyle/>
                    <a:p>
                      <a:r>
                        <a:rPr lang="en-US" sz="1100" dirty="0"/>
                        <a:t>Mobile Devices</a:t>
                      </a:r>
                    </a:p>
                  </a:txBody>
                  <a:tcPr marL="68580" marR="68580" marT="34290" marB="34290" anchor="ctr"/>
                </a:tc>
                <a:tc>
                  <a:txBody>
                    <a:bodyPr/>
                    <a:lstStyle/>
                    <a:p>
                      <a:r>
                        <a:rPr lang="en-US" sz="1100" dirty="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12569">
                <a:tc>
                  <a:txBody>
                    <a:bodyPr/>
                    <a:lstStyle/>
                    <a:p>
                      <a:pPr algn="ctr"/>
                      <a:r>
                        <a:rPr lang="en-US" sz="1100" dirty="0"/>
                        <a:t>7.1.1.9</a:t>
                      </a:r>
                    </a:p>
                  </a:txBody>
                  <a:tcPr marL="68580" marR="68580" marT="34290" marB="34290" anchor="ctr"/>
                </a:tc>
                <a:tc>
                  <a:txBody>
                    <a:bodyPr/>
                    <a:lstStyle/>
                    <a:p>
                      <a:r>
                        <a:rPr lang="en-US" sz="1100" baseline="0" dirty="0"/>
                        <a:t>Check Your Understanding</a:t>
                      </a:r>
                      <a:endParaRPr lang="en-US" sz="1100" dirty="0"/>
                    </a:p>
                  </a:txBody>
                  <a:tcPr marL="68580" marR="68580" marT="34290" marB="34290" anchor="ctr"/>
                </a:tc>
                <a:tc>
                  <a:txBody>
                    <a:bodyPr/>
                    <a:lstStyle/>
                    <a:p>
                      <a:r>
                        <a:rPr lang="en-US" sz="1100" dirty="0"/>
                        <a:t>Laptops and Other Mobile Devices</a:t>
                      </a:r>
                    </a:p>
                  </a:txBody>
                  <a:tcPr marL="68580" marR="68580" marT="34290" marB="34290" anchor="ctr"/>
                </a:tc>
                <a:tc>
                  <a:txBody>
                    <a:bodyPr/>
                    <a:lstStyle/>
                    <a:p>
                      <a:r>
                        <a:rPr lang="en-US" sz="1100" dirty="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2"/>
                  </a:ext>
                </a:extLst>
              </a:tr>
              <a:tr h="312569">
                <a:tc>
                  <a:txBody>
                    <a:bodyPr/>
                    <a:lstStyle/>
                    <a:p>
                      <a:pPr algn="ctr"/>
                      <a:r>
                        <a:rPr lang="en-US" sz="1100" dirty="0"/>
                        <a:t>7.1.1.10</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Lab</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Mobile Device Information</a:t>
                      </a:r>
                    </a:p>
                  </a:txBody>
                  <a:tcPr marL="68580" marR="68580" marT="34290" marB="34290" anchor="ctr"/>
                </a:tc>
                <a:tc>
                  <a:txBody>
                    <a:bodyPr/>
                    <a:lstStyle/>
                    <a:p>
                      <a:r>
                        <a:rPr lang="en-US" sz="1100" dirty="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3"/>
                  </a:ext>
                </a:extLst>
              </a:tr>
              <a:tr h="312569">
                <a:tc>
                  <a:txBody>
                    <a:bodyPr/>
                    <a:lstStyle/>
                    <a:p>
                      <a:pPr algn="ctr"/>
                      <a:r>
                        <a:rPr lang="en-US" sz="1100" dirty="0"/>
                        <a:t>7.1.2.1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Video Explanation</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External Features Unique to Laptops</a:t>
                      </a:r>
                    </a:p>
                  </a:txBody>
                  <a:tcPr marL="68580" marR="68580" marT="34290" marB="34290" anchor="ctr"/>
                </a:tc>
                <a:tc>
                  <a:txBody>
                    <a:bodyPr/>
                    <a:lstStyle/>
                    <a:p>
                      <a:r>
                        <a:rPr lang="en-US" sz="1100" dirty="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7"/>
                  </a:ext>
                </a:extLst>
              </a:tr>
              <a:tr h="312569">
                <a:tc>
                  <a:txBody>
                    <a:bodyPr/>
                    <a:lstStyle/>
                    <a:p>
                      <a:pPr algn="ctr"/>
                      <a:r>
                        <a:rPr lang="en-US" sz="1100" dirty="0"/>
                        <a:t>7.1.2.2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Video Explanation</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Common Input devices and LEDs in Laptops</a:t>
                      </a:r>
                    </a:p>
                  </a:txBody>
                  <a:tcPr marL="68580" marR="68580" marT="34290" marB="34290" anchor="ctr"/>
                </a:tc>
                <a:tc>
                  <a:txBody>
                    <a:bodyPr/>
                    <a:lstStyle/>
                    <a:p>
                      <a:r>
                        <a:rPr lang="en-US" sz="1100" dirty="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8"/>
                  </a:ext>
                </a:extLst>
              </a:tr>
              <a:tr h="312569">
                <a:tc>
                  <a:txBody>
                    <a:bodyPr/>
                    <a:lstStyle/>
                    <a:p>
                      <a:pPr algn="ctr"/>
                      <a:r>
                        <a:rPr lang="en-US" sz="1100" dirty="0"/>
                        <a:t>7.1.2.5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External Laptop Components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9"/>
                  </a:ext>
                </a:extLst>
              </a:tr>
              <a:tr h="312569">
                <a:tc>
                  <a:txBody>
                    <a:bodyPr/>
                    <a:lstStyle/>
                    <a:p>
                      <a:pPr algn="ctr"/>
                      <a:r>
                        <a:rPr lang="en-US" sz="1100" dirty="0"/>
                        <a:t>7.1.2.7</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Video Explanation</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Docking Station Versus Port Replicator</a:t>
                      </a:r>
                    </a:p>
                  </a:txBody>
                  <a:tcPr marL="68580" marR="68580" marT="34290" marB="34290" anchor="ctr"/>
                </a:tc>
                <a:tc>
                  <a:txBody>
                    <a:bodyPr/>
                    <a:lstStyle/>
                    <a:p>
                      <a:r>
                        <a:rPr lang="en-US" sz="1100" dirty="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10"/>
                  </a:ext>
                </a:extLst>
              </a:tr>
              <a:tr h="312569">
                <a:tc>
                  <a:txBody>
                    <a:bodyPr/>
                    <a:lstStyle/>
                    <a:p>
                      <a:pPr algn="ctr"/>
                      <a:r>
                        <a:rPr lang="en-US" sz="1100" dirty="0"/>
                        <a:t>7.1.2.8</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Research Docking Stations and Port Replicators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4"/>
                  </a:ext>
                </a:extLst>
              </a:tr>
              <a:tr h="312569">
                <a:tc>
                  <a:txBody>
                    <a:bodyPr/>
                    <a:lstStyle/>
                    <a:p>
                      <a:pPr algn="ctr"/>
                      <a:r>
                        <a:rPr lang="en-US" sz="1100" dirty="0"/>
                        <a:t>7.1.3.4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 </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Laptop Display Components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5"/>
                  </a:ext>
                </a:extLst>
              </a:tr>
              <a:tr h="312569">
                <a:tc>
                  <a:txBody>
                    <a:bodyPr/>
                    <a:lstStyle/>
                    <a:p>
                      <a:pPr algn="ctr"/>
                      <a:r>
                        <a:rPr lang="en-US" sz="1100" dirty="0"/>
                        <a:t>7.2.1.3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 </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Match ACPI Standards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208440840"/>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Expansion Slots</a:t>
            </a:r>
            <a:br>
              <a:rPr lang="en-US" altLang="en-US" sz="1600" dirty="0"/>
            </a:br>
            <a:r>
              <a:rPr lang="en-CA" altLang="en-US" dirty="0"/>
              <a:t>Express Cards</a:t>
            </a:r>
          </a:p>
        </p:txBody>
      </p:sp>
      <p:graphicFrame>
        <p:nvGraphicFramePr>
          <p:cNvPr id="5" name="Table 4">
            <a:extLst>
              <a:ext uri="{FF2B5EF4-FFF2-40B4-BE49-F238E27FC236}">
                <a16:creationId xmlns:a16="http://schemas.microsoft.com/office/drawing/2014/main" id="{DD674ACC-92DE-4365-AE53-572673DEFDE0}"/>
              </a:ext>
            </a:extLst>
          </p:cNvPr>
          <p:cNvGraphicFramePr>
            <a:graphicFrameLocks noGrp="1"/>
          </p:cNvGraphicFramePr>
          <p:nvPr>
            <p:extLst>
              <p:ext uri="{D42A27DB-BD31-4B8C-83A1-F6EECF244321}">
                <p14:modId xmlns:p14="http://schemas.microsoft.com/office/powerpoint/2010/main" val="1915190620"/>
              </p:ext>
            </p:extLst>
          </p:nvPr>
        </p:nvGraphicFramePr>
        <p:xfrm>
          <a:off x="1004835" y="799070"/>
          <a:ext cx="6755208" cy="4143633"/>
        </p:xfrm>
        <a:graphic>
          <a:graphicData uri="http://schemas.openxmlformats.org/drawingml/2006/table">
            <a:tbl>
              <a:tblPr firstRow="1" bandRow="1">
                <a:tableStyleId>{5C22544A-7EE6-4342-B048-85BDC9FD1C3A}</a:tableStyleId>
              </a:tblPr>
              <a:tblGrid>
                <a:gridCol w="3377604">
                  <a:extLst>
                    <a:ext uri="{9D8B030D-6E8A-4147-A177-3AD203B41FA5}">
                      <a16:colId xmlns:a16="http://schemas.microsoft.com/office/drawing/2014/main" val="123258588"/>
                    </a:ext>
                  </a:extLst>
                </a:gridCol>
                <a:gridCol w="3377604">
                  <a:extLst>
                    <a:ext uri="{9D8B030D-6E8A-4147-A177-3AD203B41FA5}">
                      <a16:colId xmlns:a16="http://schemas.microsoft.com/office/drawing/2014/main" val="3082970091"/>
                    </a:ext>
                  </a:extLst>
                </a:gridCol>
              </a:tblGrid>
              <a:tr h="2245568">
                <a:tc>
                  <a:txBody>
                    <a:bodyPr/>
                    <a:lstStyle/>
                    <a:p>
                      <a:pPr marL="285750" lvl="0" indent="-285750">
                        <a:buFont typeface="Arial" panose="020B0604020202020204" pitchFamily="34" charset="0"/>
                        <a:buChar char="•"/>
                      </a:pPr>
                      <a:r>
                        <a:rPr lang="en-US" sz="1400" b="0" kern="1200" dirty="0">
                          <a:solidFill>
                            <a:schemeClr val="lt1"/>
                          </a:solidFill>
                          <a:effectLst/>
                          <a:latin typeface="+mn-lt"/>
                          <a:ea typeface="+mn-ea"/>
                          <a:cs typeface="+mn-cs"/>
                        </a:rPr>
                        <a:t>Express Bus: </a:t>
                      </a:r>
                      <a:r>
                        <a:rPr lang="en-US" sz="1400" b="0" kern="1200" dirty="0" err="1">
                          <a:solidFill>
                            <a:schemeClr val="lt1"/>
                          </a:solidFill>
                          <a:effectLst/>
                          <a:latin typeface="+mn-lt"/>
                          <a:ea typeface="+mn-ea"/>
                          <a:cs typeface="+mn-cs"/>
                        </a:rPr>
                        <a:t>ExpressCard</a:t>
                      </a:r>
                      <a:r>
                        <a:rPr lang="en-US" sz="1400" b="0" kern="1200" dirty="0">
                          <a:solidFill>
                            <a:schemeClr val="lt1"/>
                          </a:solidFill>
                          <a:effectLst/>
                          <a:latin typeface="+mn-lt"/>
                          <a:ea typeface="+mn-ea"/>
                          <a:cs typeface="+mn-cs"/>
                        </a:rPr>
                        <a:t>/54</a:t>
                      </a:r>
                    </a:p>
                    <a:p>
                      <a:pPr marL="285750" lvl="0" indent="-285750">
                        <a:buFont typeface="Arial" panose="020B0604020202020204" pitchFamily="34" charset="0"/>
                        <a:buChar char="•"/>
                      </a:pPr>
                      <a:r>
                        <a:rPr lang="en-US" sz="1400" b="0" kern="1200" dirty="0">
                          <a:solidFill>
                            <a:schemeClr val="lt1"/>
                          </a:solidFill>
                          <a:effectLst/>
                          <a:latin typeface="+mn-lt"/>
                          <a:ea typeface="+mn-ea"/>
                          <a:cs typeface="+mn-cs"/>
                        </a:rPr>
                        <a:t>Size: 75mm x 54mm</a:t>
                      </a:r>
                    </a:p>
                    <a:p>
                      <a:pPr marL="285750" lvl="0" indent="-285750">
                        <a:buFont typeface="Arial" panose="020B0604020202020204" pitchFamily="34" charset="0"/>
                        <a:buChar char="•"/>
                      </a:pPr>
                      <a:r>
                        <a:rPr lang="en-US" sz="1400" b="0" kern="1200" dirty="0">
                          <a:solidFill>
                            <a:schemeClr val="lt1"/>
                          </a:solidFill>
                          <a:effectLst/>
                          <a:latin typeface="+mn-lt"/>
                          <a:ea typeface="+mn-ea"/>
                          <a:cs typeface="+mn-cs"/>
                        </a:rPr>
                        <a:t>Thickness: 5mm</a:t>
                      </a:r>
                    </a:p>
                    <a:p>
                      <a:pPr marL="285750" lvl="0" indent="-285750">
                        <a:buFont typeface="Arial" panose="020B0604020202020204" pitchFamily="34" charset="0"/>
                        <a:buChar char="•"/>
                      </a:pPr>
                      <a:r>
                        <a:rPr lang="en-US" sz="1400" b="0" kern="1200" dirty="0">
                          <a:solidFill>
                            <a:schemeClr val="lt1"/>
                          </a:solidFill>
                          <a:effectLst/>
                          <a:latin typeface="+mn-lt"/>
                          <a:ea typeface="+mn-ea"/>
                          <a:cs typeface="+mn-cs"/>
                        </a:rPr>
                        <a:t>Interface: PCI Express, USB 2.0, or USB 3.0</a:t>
                      </a:r>
                    </a:p>
                    <a:p>
                      <a:pPr marL="285750" lvl="0" indent="-285750">
                        <a:buFont typeface="Arial" panose="020B0604020202020204" pitchFamily="34" charset="0"/>
                        <a:buChar char="•"/>
                      </a:pPr>
                      <a:r>
                        <a:rPr lang="en-US" sz="1400" b="0" kern="1200" dirty="0">
                          <a:solidFill>
                            <a:schemeClr val="lt1"/>
                          </a:solidFill>
                          <a:effectLst/>
                          <a:latin typeface="+mn-lt"/>
                          <a:ea typeface="+mn-ea"/>
                          <a:cs typeface="+mn-cs"/>
                        </a:rPr>
                        <a:t>Examples: Smart Card reader, Compact Flash reader, 1.8 inch disk drive</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869428051"/>
                  </a:ext>
                </a:extLst>
              </a:tr>
              <a:tr h="1898065">
                <a:tc>
                  <a:txBody>
                    <a:bodyPr/>
                    <a:lstStyle/>
                    <a:p>
                      <a:pPr marL="285750" lvl="0" indent="-285750">
                        <a:buFont typeface="Arial" panose="020B0604020202020204" pitchFamily="34" charset="0"/>
                        <a:buChar char="•"/>
                      </a:pPr>
                      <a:r>
                        <a:rPr lang="en-US" sz="1400" b="0" kern="1200" dirty="0">
                          <a:solidFill>
                            <a:schemeClr val="tx1"/>
                          </a:solidFill>
                          <a:effectLst/>
                          <a:latin typeface="+mn-lt"/>
                          <a:ea typeface="+mn-ea"/>
                          <a:cs typeface="+mn-cs"/>
                        </a:rPr>
                        <a:t>Express Bus: </a:t>
                      </a:r>
                      <a:r>
                        <a:rPr lang="en-US" sz="1400" b="0" kern="1200" dirty="0" err="1">
                          <a:solidFill>
                            <a:schemeClr val="tx1"/>
                          </a:solidFill>
                          <a:effectLst/>
                          <a:latin typeface="+mn-lt"/>
                          <a:ea typeface="+mn-ea"/>
                          <a:cs typeface="+mn-cs"/>
                        </a:rPr>
                        <a:t>ExpressCard</a:t>
                      </a:r>
                      <a:r>
                        <a:rPr lang="en-US" sz="1400" b="0" kern="1200" dirty="0">
                          <a:solidFill>
                            <a:schemeClr val="tx1"/>
                          </a:solidFill>
                          <a:effectLst/>
                          <a:latin typeface="+mn-lt"/>
                          <a:ea typeface="+mn-ea"/>
                          <a:cs typeface="+mn-cs"/>
                        </a:rPr>
                        <a:t>/34</a:t>
                      </a:r>
                    </a:p>
                    <a:p>
                      <a:pPr marL="285750" lvl="0" indent="-285750">
                        <a:buFont typeface="Arial" panose="020B0604020202020204" pitchFamily="34" charset="0"/>
                        <a:buChar char="•"/>
                      </a:pPr>
                      <a:r>
                        <a:rPr lang="en-US" sz="1400" b="0" kern="1200" dirty="0">
                          <a:solidFill>
                            <a:schemeClr val="tx1"/>
                          </a:solidFill>
                          <a:effectLst/>
                          <a:latin typeface="+mn-lt"/>
                          <a:ea typeface="+mn-ea"/>
                          <a:cs typeface="+mn-cs"/>
                        </a:rPr>
                        <a:t>Size: 75mm x 34mm</a:t>
                      </a:r>
                    </a:p>
                    <a:p>
                      <a:pPr marL="285750" lvl="0" indent="-285750">
                        <a:buFont typeface="Arial" panose="020B0604020202020204" pitchFamily="34" charset="0"/>
                        <a:buChar char="•"/>
                      </a:pPr>
                      <a:r>
                        <a:rPr lang="en-US" sz="1400" b="0" kern="1200" dirty="0">
                          <a:solidFill>
                            <a:schemeClr val="tx1"/>
                          </a:solidFill>
                          <a:effectLst/>
                          <a:latin typeface="+mn-lt"/>
                          <a:ea typeface="+mn-ea"/>
                          <a:cs typeface="+mn-cs"/>
                        </a:rPr>
                        <a:t>Thickness: 5mm</a:t>
                      </a:r>
                    </a:p>
                    <a:p>
                      <a:pPr marL="285750" lvl="0" indent="-285750">
                        <a:buFont typeface="Arial" panose="020B0604020202020204" pitchFamily="34" charset="0"/>
                        <a:buChar char="•"/>
                      </a:pPr>
                      <a:r>
                        <a:rPr lang="en-US" sz="1400" b="0" kern="1200" dirty="0">
                          <a:solidFill>
                            <a:schemeClr val="tx1"/>
                          </a:solidFill>
                          <a:effectLst/>
                          <a:latin typeface="+mn-lt"/>
                          <a:ea typeface="+mn-ea"/>
                          <a:cs typeface="+mn-cs"/>
                        </a:rPr>
                        <a:t>Interface: PCI Express, USB 2.0, or USB 3.0</a:t>
                      </a:r>
                    </a:p>
                    <a:p>
                      <a:pPr marL="285750" lvl="0" indent="-285750">
                        <a:buFont typeface="Arial" panose="020B0604020202020204" pitchFamily="34" charset="0"/>
                        <a:buChar char="•"/>
                      </a:pPr>
                      <a:r>
                        <a:rPr lang="en-US" sz="1400" b="0" kern="1200" dirty="0">
                          <a:solidFill>
                            <a:schemeClr val="tx1"/>
                          </a:solidFill>
                          <a:effectLst/>
                          <a:latin typeface="+mn-lt"/>
                          <a:ea typeface="+mn-ea"/>
                          <a:cs typeface="+mn-cs"/>
                        </a:rPr>
                        <a:t>Examples: Firewire, TV Tuner, Wireless NIC</a:t>
                      </a:r>
                    </a:p>
                  </a:txBody>
                  <a:tcPr/>
                </a:tc>
                <a:tc>
                  <a:txBody>
                    <a:bodyPr/>
                    <a:lstStyle/>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37651679"/>
                  </a:ext>
                </a:extLst>
              </a:tr>
            </a:tbl>
          </a:graphicData>
        </a:graphic>
      </p:graphicFrame>
      <p:pic>
        <p:nvPicPr>
          <p:cNvPr id="7" name="Picture 6" descr="This image is of an ExpressCard/54.">
            <a:extLst>
              <a:ext uri="{FF2B5EF4-FFF2-40B4-BE49-F238E27FC236}">
                <a16:creationId xmlns:a16="http://schemas.microsoft.com/office/drawing/2014/main" id="{5F2228A0-EBAB-41DA-9C71-BE3E0EF93EA8}"/>
              </a:ext>
            </a:extLst>
          </p:cNvPr>
          <p:cNvPicPr>
            <a:picLocks noChangeAspect="1"/>
          </p:cNvPicPr>
          <p:nvPr/>
        </p:nvPicPr>
        <p:blipFill>
          <a:blip r:embed="rId4"/>
          <a:stretch>
            <a:fillRect/>
          </a:stretch>
        </p:blipFill>
        <p:spPr>
          <a:xfrm>
            <a:off x="5151136" y="866871"/>
            <a:ext cx="2167764" cy="1841784"/>
          </a:xfrm>
          <a:prstGeom prst="rect">
            <a:avLst/>
          </a:prstGeom>
        </p:spPr>
      </p:pic>
      <p:pic>
        <p:nvPicPr>
          <p:cNvPr id="4" name="Picture 3" descr="This image is of an ExpressCard/34.">
            <a:extLst>
              <a:ext uri="{FF2B5EF4-FFF2-40B4-BE49-F238E27FC236}">
                <a16:creationId xmlns:a16="http://schemas.microsoft.com/office/drawing/2014/main" id="{516750E4-DE2E-40B5-AD4E-63E938B9A8C6}"/>
              </a:ext>
            </a:extLst>
          </p:cNvPr>
          <p:cNvPicPr>
            <a:picLocks noChangeAspect="1"/>
          </p:cNvPicPr>
          <p:nvPr/>
        </p:nvPicPr>
        <p:blipFill>
          <a:blip r:embed="rId5"/>
          <a:stretch>
            <a:fillRect/>
          </a:stretch>
        </p:blipFill>
        <p:spPr>
          <a:xfrm>
            <a:off x="5151136" y="3103157"/>
            <a:ext cx="2167764" cy="1839546"/>
          </a:xfrm>
          <a:prstGeom prst="rect">
            <a:avLst/>
          </a:prstGeom>
        </p:spPr>
      </p:pic>
    </p:spTree>
    <p:custDataLst>
      <p:tags r:id="rId1"/>
    </p:custDataLst>
    <p:extLst>
      <p:ext uri="{BB962C8B-B14F-4D97-AF65-F5344CB8AC3E}">
        <p14:creationId xmlns:p14="http://schemas.microsoft.com/office/powerpoint/2010/main" val="294501818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Expansion Slots</a:t>
            </a:r>
            <a:br>
              <a:rPr lang="en-US" altLang="en-US" sz="1600" dirty="0"/>
            </a:br>
            <a:r>
              <a:rPr lang="en-CA" altLang="en-US" dirty="0"/>
              <a:t>Flash Memory</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5" y="773824"/>
            <a:ext cx="4572314" cy="4247356"/>
          </a:xfrm>
        </p:spPr>
        <p:txBody>
          <a:bodyPr/>
          <a:lstStyle/>
          <a:p>
            <a:r>
              <a:rPr lang="en-US" b="1" dirty="0"/>
              <a:t>External Flash Drive </a:t>
            </a:r>
            <a:endParaRPr lang="en-US" dirty="0"/>
          </a:p>
          <a:p>
            <a:pPr lvl="1"/>
            <a:r>
              <a:rPr lang="en-US" dirty="0"/>
              <a:t>A removable storage device that connects to an expansion port such as USB, </a:t>
            </a:r>
            <a:r>
              <a:rPr lang="en-US" dirty="0" err="1"/>
              <a:t>eSATA</a:t>
            </a:r>
            <a:r>
              <a:rPr lang="en-US" dirty="0"/>
              <a:t>, or Firewire. </a:t>
            </a:r>
          </a:p>
          <a:p>
            <a:pPr lvl="1"/>
            <a:r>
              <a:rPr lang="en-US" dirty="0"/>
              <a:t>Flash drives provide fast access to data, high reliability, and reduced power usage. </a:t>
            </a:r>
          </a:p>
          <a:p>
            <a:r>
              <a:rPr lang="en-US" b="1" dirty="0"/>
              <a:t>Flash Cards </a:t>
            </a:r>
            <a:endParaRPr lang="en-US" dirty="0"/>
          </a:p>
          <a:p>
            <a:pPr lvl="1"/>
            <a:r>
              <a:rPr lang="en-US" dirty="0"/>
              <a:t>A flash card is a data storage device that uses flash memory to store information. </a:t>
            </a:r>
          </a:p>
          <a:p>
            <a:pPr lvl="1"/>
            <a:r>
              <a:rPr lang="en-US" dirty="0"/>
              <a:t>Flash cards are small, portable, and require no power to maintain data. </a:t>
            </a:r>
          </a:p>
          <a:p>
            <a:r>
              <a:rPr lang="en-US" b="1" dirty="0"/>
              <a:t>Flash Card Readers</a:t>
            </a:r>
            <a:r>
              <a:rPr lang="en-US" dirty="0"/>
              <a:t> </a:t>
            </a:r>
          </a:p>
          <a:p>
            <a:pPr lvl="1"/>
            <a:r>
              <a:rPr lang="en-US" dirty="0"/>
              <a:t>Most modern laptops feature a flash card reader for Secure Digital (SD) and Secure Digital High Capacity (SDHC) flash cards.</a:t>
            </a:r>
          </a:p>
          <a:p>
            <a:endParaRPr lang="en-US" dirty="0"/>
          </a:p>
        </p:txBody>
      </p:sp>
      <p:pic>
        <p:nvPicPr>
          <p:cNvPr id="2" name="Picture 1" descr="This is an image of a flash drive.">
            <a:extLst>
              <a:ext uri="{FF2B5EF4-FFF2-40B4-BE49-F238E27FC236}">
                <a16:creationId xmlns:a16="http://schemas.microsoft.com/office/drawing/2014/main" id="{13742DB9-5328-4E81-B6CA-ED855AB5145D}"/>
              </a:ext>
            </a:extLst>
          </p:cNvPr>
          <p:cNvPicPr>
            <a:picLocks noChangeAspect="1"/>
          </p:cNvPicPr>
          <p:nvPr/>
        </p:nvPicPr>
        <p:blipFill>
          <a:blip r:embed="rId4"/>
          <a:stretch>
            <a:fillRect/>
          </a:stretch>
        </p:blipFill>
        <p:spPr>
          <a:xfrm>
            <a:off x="5998467" y="741112"/>
            <a:ext cx="1877480" cy="1204663"/>
          </a:xfrm>
          <a:prstGeom prst="rect">
            <a:avLst/>
          </a:prstGeom>
        </p:spPr>
      </p:pic>
      <p:pic>
        <p:nvPicPr>
          <p:cNvPr id="3" name="Picture 2" descr="This is an image of flash cards.">
            <a:extLst>
              <a:ext uri="{FF2B5EF4-FFF2-40B4-BE49-F238E27FC236}">
                <a16:creationId xmlns:a16="http://schemas.microsoft.com/office/drawing/2014/main" id="{E71BBC66-DEE3-4A1A-B319-79D90AC83433}"/>
              </a:ext>
            </a:extLst>
          </p:cNvPr>
          <p:cNvPicPr>
            <a:picLocks noChangeAspect="1"/>
          </p:cNvPicPr>
          <p:nvPr/>
        </p:nvPicPr>
        <p:blipFill>
          <a:blip r:embed="rId5"/>
          <a:stretch>
            <a:fillRect/>
          </a:stretch>
        </p:blipFill>
        <p:spPr>
          <a:xfrm>
            <a:off x="5790180" y="2228074"/>
            <a:ext cx="2275473" cy="1204662"/>
          </a:xfrm>
          <a:prstGeom prst="rect">
            <a:avLst/>
          </a:prstGeom>
        </p:spPr>
      </p:pic>
      <p:pic>
        <p:nvPicPr>
          <p:cNvPr id="4" name="Picture 3" descr="This is an image of a miniSD.">
            <a:extLst>
              <a:ext uri="{FF2B5EF4-FFF2-40B4-BE49-F238E27FC236}">
                <a16:creationId xmlns:a16="http://schemas.microsoft.com/office/drawing/2014/main" id="{70B2D9C5-4427-44CF-A3E7-E73F31A311A9}"/>
              </a:ext>
            </a:extLst>
          </p:cNvPr>
          <p:cNvPicPr>
            <a:picLocks noChangeAspect="1"/>
          </p:cNvPicPr>
          <p:nvPr/>
        </p:nvPicPr>
        <p:blipFill>
          <a:blip r:embed="rId6"/>
          <a:stretch>
            <a:fillRect/>
          </a:stretch>
        </p:blipFill>
        <p:spPr>
          <a:xfrm>
            <a:off x="5918518" y="3614979"/>
            <a:ext cx="2037377" cy="1204662"/>
          </a:xfrm>
          <a:prstGeom prst="rect">
            <a:avLst/>
          </a:prstGeom>
        </p:spPr>
      </p:pic>
    </p:spTree>
    <p:custDataLst>
      <p:tags r:id="rId1"/>
    </p:custDataLst>
    <p:extLst>
      <p:ext uri="{BB962C8B-B14F-4D97-AF65-F5344CB8AC3E}">
        <p14:creationId xmlns:p14="http://schemas.microsoft.com/office/powerpoint/2010/main" val="1047897992"/>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Expansion Slots</a:t>
            </a:r>
            <a:br>
              <a:rPr lang="en-US" altLang="en-US" sz="1600" dirty="0"/>
            </a:br>
            <a:r>
              <a:rPr lang="en-CA" altLang="en-US" dirty="0"/>
              <a:t>Smart Card Reader</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5" y="773824"/>
            <a:ext cx="5420486" cy="4247356"/>
          </a:xfrm>
        </p:spPr>
        <p:txBody>
          <a:bodyPr/>
          <a:lstStyle/>
          <a:p>
            <a:r>
              <a:rPr lang="en-US" dirty="0"/>
              <a:t>A smart card is similar to a credit </a:t>
            </a:r>
            <a:r>
              <a:rPr lang="en-US" dirty="0" err="1"/>
              <a:t>card,but</a:t>
            </a:r>
            <a:r>
              <a:rPr lang="en-US" dirty="0"/>
              <a:t> has an embedded microprocessor that can be loaded with data. </a:t>
            </a:r>
          </a:p>
          <a:p>
            <a:pPr lvl="1"/>
            <a:r>
              <a:rPr lang="en-US" dirty="0"/>
              <a:t>It can be used for telephone calling, electronic cash payments, and other applications. </a:t>
            </a:r>
          </a:p>
          <a:p>
            <a:pPr lvl="1"/>
            <a:r>
              <a:rPr lang="en-US" dirty="0"/>
              <a:t>The microprocessor on the smart card can hold much more information than that of a magnetic stripe.</a:t>
            </a:r>
          </a:p>
          <a:p>
            <a:r>
              <a:rPr lang="en-US" dirty="0"/>
              <a:t>Smart card readers are used to read and write to smart cards.</a:t>
            </a:r>
          </a:p>
          <a:p>
            <a:r>
              <a:rPr lang="en-US" dirty="0"/>
              <a:t>There are two types of smart card readers:</a:t>
            </a:r>
          </a:p>
          <a:p>
            <a:pPr lvl="1"/>
            <a:r>
              <a:rPr lang="en-US" b="1" dirty="0"/>
              <a:t>Contact</a:t>
            </a:r>
            <a:r>
              <a:rPr lang="en-US" dirty="0"/>
              <a:t> - This type of reader requires a physical connection to the card, made by inserting the card into the reader</a:t>
            </a:r>
          </a:p>
          <a:p>
            <a:pPr lvl="1"/>
            <a:r>
              <a:rPr lang="en-US" b="1" dirty="0"/>
              <a:t>Contactless</a:t>
            </a:r>
            <a:r>
              <a:rPr lang="en-US" dirty="0"/>
              <a:t> - This type of reader works on a radio frequency that communicates when the card comes close to the reader.</a:t>
            </a:r>
          </a:p>
        </p:txBody>
      </p:sp>
      <p:pic>
        <p:nvPicPr>
          <p:cNvPr id="5" name="Picture 4" descr="This figure shows a picture of a smart card reader.">
            <a:extLst>
              <a:ext uri="{FF2B5EF4-FFF2-40B4-BE49-F238E27FC236}">
                <a16:creationId xmlns:a16="http://schemas.microsoft.com/office/drawing/2014/main" id="{76A32235-52B7-4AD9-8F2B-2EF2138203D6}"/>
              </a:ext>
            </a:extLst>
          </p:cNvPr>
          <p:cNvPicPr>
            <a:picLocks noChangeAspect="1"/>
          </p:cNvPicPr>
          <p:nvPr/>
        </p:nvPicPr>
        <p:blipFill>
          <a:blip r:embed="rId4"/>
          <a:stretch>
            <a:fillRect/>
          </a:stretch>
        </p:blipFill>
        <p:spPr>
          <a:xfrm>
            <a:off x="5564550" y="1400676"/>
            <a:ext cx="3435386" cy="2555478"/>
          </a:xfrm>
          <a:prstGeom prst="rect">
            <a:avLst/>
          </a:prstGeom>
        </p:spPr>
      </p:pic>
    </p:spTree>
    <p:custDataLst>
      <p:tags r:id="rId1"/>
    </p:custDataLst>
    <p:extLst>
      <p:ext uri="{BB962C8B-B14F-4D97-AF65-F5344CB8AC3E}">
        <p14:creationId xmlns:p14="http://schemas.microsoft.com/office/powerpoint/2010/main" val="3410364900"/>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Expansion Slots</a:t>
            </a:r>
            <a:br>
              <a:rPr lang="en-US" altLang="en-US" sz="1600" dirty="0"/>
            </a:br>
            <a:r>
              <a:rPr lang="en-CA" altLang="en-US" dirty="0"/>
              <a:t>SODIMM Memory</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4" y="773824"/>
            <a:ext cx="4988559" cy="4247356"/>
          </a:xfrm>
        </p:spPr>
        <p:txBody>
          <a:bodyPr/>
          <a:lstStyle/>
          <a:p>
            <a:r>
              <a:rPr lang="en-US" dirty="0"/>
              <a:t>Most desktop computers use memory that fits into a DIMM slot. </a:t>
            </a:r>
          </a:p>
          <a:p>
            <a:r>
              <a:rPr lang="en-US" dirty="0"/>
              <a:t>Most laptops use a smaller profile memory module that is called SODIMM. </a:t>
            </a:r>
            <a:r>
              <a:rPr lang="en-US" b="1" dirty="0"/>
              <a:t>Note</a:t>
            </a:r>
            <a:r>
              <a:rPr lang="en-US" dirty="0"/>
              <a:t>: SODIMMs can be further classified by DDR version. Different laptop models require different types of SODIMMs.</a:t>
            </a:r>
          </a:p>
          <a:p>
            <a:r>
              <a:rPr lang="en-US" dirty="0"/>
              <a:t>On most laptops, RAM is inserted into slots behind a cover on the underside of the case.</a:t>
            </a:r>
          </a:p>
          <a:p>
            <a:pPr lvl="1"/>
            <a:r>
              <a:rPr lang="en-US" dirty="0"/>
              <a:t>On some laptops, the keyboard must be removed to access the RAM slots.</a:t>
            </a:r>
          </a:p>
          <a:p>
            <a:r>
              <a:rPr lang="en-US" dirty="0"/>
              <a:t>You can view the currently installed amount of RAM in the POST screen, BIOS, or System Properties window. </a:t>
            </a:r>
          </a:p>
        </p:txBody>
      </p:sp>
      <p:pic>
        <p:nvPicPr>
          <p:cNvPr id="2" name="Picture 1" descr="The image shows a picture of a SODIMM module installed in a laptop. ">
            <a:extLst>
              <a:ext uri="{FF2B5EF4-FFF2-40B4-BE49-F238E27FC236}">
                <a16:creationId xmlns:a16="http://schemas.microsoft.com/office/drawing/2014/main" id="{85A876B9-F8CA-4B5C-86AE-2055E8E41A44}"/>
              </a:ext>
            </a:extLst>
          </p:cNvPr>
          <p:cNvPicPr>
            <a:picLocks noChangeAspect="1"/>
          </p:cNvPicPr>
          <p:nvPr/>
        </p:nvPicPr>
        <p:blipFill>
          <a:blip r:embed="rId4"/>
          <a:stretch>
            <a:fillRect/>
          </a:stretch>
        </p:blipFill>
        <p:spPr>
          <a:xfrm>
            <a:off x="5132624" y="1732548"/>
            <a:ext cx="3779616" cy="1857876"/>
          </a:xfrm>
          <a:prstGeom prst="rect">
            <a:avLst/>
          </a:prstGeom>
        </p:spPr>
      </p:pic>
    </p:spTree>
    <p:custDataLst>
      <p:tags r:id="rId1"/>
    </p:custDataLst>
    <p:extLst>
      <p:ext uri="{BB962C8B-B14F-4D97-AF65-F5344CB8AC3E}">
        <p14:creationId xmlns:p14="http://schemas.microsoft.com/office/powerpoint/2010/main" val="4140881829"/>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Expansion Slots</a:t>
            </a:r>
            <a:br>
              <a:rPr lang="en-US" altLang="en-US" sz="1600" dirty="0"/>
            </a:br>
            <a:r>
              <a:rPr lang="en-CA" altLang="en-US" dirty="0"/>
              <a:t>Video Demonstration – Install SODIMM</a:t>
            </a:r>
          </a:p>
        </p:txBody>
      </p:sp>
      <p:pic>
        <p:nvPicPr>
          <p:cNvPr id="6" name="Picture 5" descr="Install SODIMM.&#10;In this video demonstration, you will see how to replace SODIMM in a laptop. Refer to the manufacturer's manual to replace the SODIMM in our specific model.">
            <a:extLst>
              <a:ext uri="{FF2B5EF4-FFF2-40B4-BE49-F238E27FC236}">
                <a16:creationId xmlns:a16="http://schemas.microsoft.com/office/drawing/2014/main" id="{2FA9242F-EB9B-4232-B196-B78029BFCD23}"/>
              </a:ext>
            </a:extLst>
          </p:cNvPr>
          <p:cNvPicPr>
            <a:picLocks noChangeAspect="1"/>
          </p:cNvPicPr>
          <p:nvPr/>
        </p:nvPicPr>
        <p:blipFill>
          <a:blip r:embed="rId4"/>
          <a:srcRect/>
          <a:stretch/>
        </p:blipFill>
        <p:spPr>
          <a:xfrm>
            <a:off x="1439776" y="903389"/>
            <a:ext cx="6264448" cy="3140973"/>
          </a:xfrm>
          <a:prstGeom prst="rect">
            <a:avLst/>
          </a:prstGeom>
          <a:ln w="25400">
            <a:solidFill>
              <a:schemeClr val="tx1"/>
            </a:solidFill>
          </a:ln>
        </p:spPr>
      </p:pic>
    </p:spTree>
    <p:custDataLst>
      <p:tags r:id="rId1"/>
    </p:custDataLst>
    <p:extLst>
      <p:ext uri="{BB962C8B-B14F-4D97-AF65-F5344CB8AC3E}">
        <p14:creationId xmlns:p14="http://schemas.microsoft.com/office/powerpoint/2010/main" val="2459463997"/>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Replacing Laptop Components</a:t>
            </a:r>
            <a:br>
              <a:rPr lang="en-US" altLang="en-US" sz="1600" dirty="0"/>
            </a:br>
            <a:r>
              <a:rPr lang="en-CA" altLang="en-US" dirty="0"/>
              <a:t>Overview of Hardware Replacement</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4" y="773824"/>
            <a:ext cx="8358252" cy="3814218"/>
          </a:xfrm>
        </p:spPr>
        <p:txBody>
          <a:bodyPr/>
          <a:lstStyle/>
          <a:p>
            <a:r>
              <a:rPr lang="en-US" dirty="0"/>
              <a:t>Some parts of a laptop, typically called customer-replaceable units (CRUs), can be replaced by the customer. </a:t>
            </a:r>
          </a:p>
          <a:p>
            <a:pPr lvl="1"/>
            <a:r>
              <a:rPr lang="en-US" dirty="0"/>
              <a:t>CRUs include components such as the laptop battery and RAM. </a:t>
            </a:r>
          </a:p>
          <a:p>
            <a:r>
              <a:rPr lang="en-US" dirty="0"/>
              <a:t>Parts that should not be replaced by the customer are called field-replaceable units (FRUs). </a:t>
            </a:r>
          </a:p>
          <a:p>
            <a:pPr lvl="1"/>
            <a:r>
              <a:rPr lang="en-US" dirty="0"/>
              <a:t>FRUs include components such as the motherboard, LCD display, and keyboard.</a:t>
            </a:r>
          </a:p>
          <a:p>
            <a:r>
              <a:rPr lang="en-US" dirty="0"/>
              <a:t>The following are common repairs performed at local repair centers:</a:t>
            </a:r>
          </a:p>
          <a:p>
            <a:pPr lvl="1"/>
            <a:r>
              <a:rPr lang="en-US" dirty="0"/>
              <a:t>Hardware and software diagnostics</a:t>
            </a:r>
          </a:p>
          <a:p>
            <a:pPr lvl="1"/>
            <a:r>
              <a:rPr lang="en-US" dirty="0"/>
              <a:t>Data transfer and recovery</a:t>
            </a:r>
          </a:p>
          <a:p>
            <a:pPr lvl="1"/>
            <a:r>
              <a:rPr lang="en-US" dirty="0"/>
              <a:t>Keyboard and fan replacement</a:t>
            </a:r>
          </a:p>
          <a:p>
            <a:pPr lvl="1"/>
            <a:r>
              <a:rPr lang="en-US" dirty="0"/>
              <a:t>Internal laptop cleaning</a:t>
            </a:r>
          </a:p>
          <a:p>
            <a:pPr lvl="1"/>
            <a:r>
              <a:rPr lang="en-US" dirty="0"/>
              <a:t>Screen repair</a:t>
            </a:r>
          </a:p>
          <a:p>
            <a:pPr lvl="1"/>
            <a:r>
              <a:rPr lang="en-US" dirty="0"/>
              <a:t>LCD inverter and backlight repair</a:t>
            </a:r>
          </a:p>
        </p:txBody>
      </p:sp>
    </p:spTree>
    <p:custDataLst>
      <p:tags r:id="rId1"/>
    </p:custDataLst>
    <p:extLst>
      <p:ext uri="{BB962C8B-B14F-4D97-AF65-F5344CB8AC3E}">
        <p14:creationId xmlns:p14="http://schemas.microsoft.com/office/powerpoint/2010/main" val="562552363"/>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Replacing Laptop Components</a:t>
            </a:r>
            <a:br>
              <a:rPr lang="en-US" altLang="en-US" sz="1600" dirty="0"/>
            </a:br>
            <a:r>
              <a:rPr lang="en-CA" altLang="en-US" dirty="0"/>
              <a:t>Keyboard Replacement</a:t>
            </a:r>
          </a:p>
        </p:txBody>
      </p:sp>
      <p:pic>
        <p:nvPicPr>
          <p:cNvPr id="5" name="Picture 4" descr="Keyboard replacement.&#10;In this video demonstration you will see how to replace a keyboard in your laptop.">
            <a:extLst>
              <a:ext uri="{FF2B5EF4-FFF2-40B4-BE49-F238E27FC236}">
                <a16:creationId xmlns:a16="http://schemas.microsoft.com/office/drawing/2014/main" id="{5FC5BEA7-BF82-44BC-A2E5-C3A018851AB2}"/>
              </a:ext>
            </a:extLst>
          </p:cNvPr>
          <p:cNvPicPr>
            <a:picLocks noChangeAspect="1"/>
          </p:cNvPicPr>
          <p:nvPr/>
        </p:nvPicPr>
        <p:blipFill>
          <a:blip r:embed="rId4"/>
          <a:srcRect/>
          <a:stretch/>
        </p:blipFill>
        <p:spPr>
          <a:xfrm>
            <a:off x="1013437" y="874644"/>
            <a:ext cx="7117125" cy="3589507"/>
          </a:xfrm>
          <a:prstGeom prst="rect">
            <a:avLst/>
          </a:prstGeom>
          <a:ln w="25400">
            <a:solidFill>
              <a:schemeClr val="tx1"/>
            </a:solidFill>
          </a:ln>
        </p:spPr>
      </p:pic>
    </p:spTree>
    <p:custDataLst>
      <p:tags r:id="rId1"/>
    </p:custDataLst>
    <p:extLst>
      <p:ext uri="{BB962C8B-B14F-4D97-AF65-F5344CB8AC3E}">
        <p14:creationId xmlns:p14="http://schemas.microsoft.com/office/powerpoint/2010/main" val="1186962153"/>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Replacing Laptop Components</a:t>
            </a:r>
            <a:br>
              <a:rPr lang="en-US" altLang="en-US" sz="1600" dirty="0"/>
            </a:br>
            <a:r>
              <a:rPr lang="en-CA" altLang="en-US" dirty="0"/>
              <a:t>Screen Replacement</a:t>
            </a:r>
          </a:p>
        </p:txBody>
      </p:sp>
      <p:pic>
        <p:nvPicPr>
          <p:cNvPr id="5" name="Picture 4" descr="Screen replacement.&#10;In this video demonstration, you will see how to replace a screen in a laptop.">
            <a:extLst>
              <a:ext uri="{FF2B5EF4-FFF2-40B4-BE49-F238E27FC236}">
                <a16:creationId xmlns:a16="http://schemas.microsoft.com/office/drawing/2014/main" id="{5FC5BEA7-BF82-44BC-A2E5-C3A018851AB2}"/>
              </a:ext>
            </a:extLst>
          </p:cNvPr>
          <p:cNvPicPr>
            <a:picLocks noChangeAspect="1"/>
          </p:cNvPicPr>
          <p:nvPr/>
        </p:nvPicPr>
        <p:blipFill>
          <a:blip r:embed="rId4"/>
          <a:srcRect/>
          <a:stretch/>
        </p:blipFill>
        <p:spPr>
          <a:xfrm>
            <a:off x="1013437" y="899190"/>
            <a:ext cx="7117125" cy="3492302"/>
          </a:xfrm>
          <a:prstGeom prst="rect">
            <a:avLst/>
          </a:prstGeom>
          <a:ln w="25400">
            <a:solidFill>
              <a:schemeClr val="tx1"/>
            </a:solidFill>
          </a:ln>
        </p:spPr>
      </p:pic>
    </p:spTree>
    <p:custDataLst>
      <p:tags r:id="rId1"/>
    </p:custDataLst>
    <p:extLst>
      <p:ext uri="{BB962C8B-B14F-4D97-AF65-F5344CB8AC3E}">
        <p14:creationId xmlns:p14="http://schemas.microsoft.com/office/powerpoint/2010/main" val="1461208590"/>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Replacing Laptop Components</a:t>
            </a:r>
            <a:br>
              <a:rPr lang="en-US" altLang="en-US" sz="1600" dirty="0"/>
            </a:br>
            <a:r>
              <a:rPr lang="en-CA" altLang="en-US" dirty="0"/>
              <a:t>Lab- Research Laptop Screens</a:t>
            </a:r>
          </a:p>
        </p:txBody>
      </p:sp>
      <p:sp>
        <p:nvSpPr>
          <p:cNvPr id="2" name="TextBox 1">
            <a:extLst>
              <a:ext uri="{FF2B5EF4-FFF2-40B4-BE49-F238E27FC236}">
                <a16:creationId xmlns:a16="http://schemas.microsoft.com/office/drawing/2014/main" id="{F1BEA34A-78A3-4F2E-BCAF-96DC4C5548AA}"/>
              </a:ext>
            </a:extLst>
          </p:cNvPr>
          <p:cNvSpPr txBox="1"/>
          <p:nvPr/>
        </p:nvSpPr>
        <p:spPr>
          <a:xfrm>
            <a:off x="120316" y="946484"/>
            <a:ext cx="7900737" cy="646331"/>
          </a:xfrm>
          <a:prstGeom prst="rect">
            <a:avLst/>
          </a:prstGeom>
          <a:noFill/>
        </p:spPr>
        <p:txBody>
          <a:bodyPr wrap="square" rtlCol="0">
            <a:spAutoFit/>
          </a:bodyPr>
          <a:lstStyle/>
          <a:p>
            <a:r>
              <a:rPr lang="en-US" dirty="0"/>
              <a:t>In this lab, you will use the internet or a local store to gather information and then record the specifications for a laptop display onto this worksheet. </a:t>
            </a:r>
          </a:p>
        </p:txBody>
      </p:sp>
    </p:spTree>
    <p:custDataLst>
      <p:tags r:id="rId1"/>
    </p:custDataLst>
    <p:extLst>
      <p:ext uri="{BB962C8B-B14F-4D97-AF65-F5344CB8AC3E}">
        <p14:creationId xmlns:p14="http://schemas.microsoft.com/office/powerpoint/2010/main" val="3564482645"/>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Replacing Laptop Components</a:t>
            </a:r>
            <a:br>
              <a:rPr lang="en-US" altLang="en-US" sz="1600" dirty="0"/>
            </a:br>
            <a:r>
              <a:rPr lang="en-CA" altLang="en-US" dirty="0"/>
              <a:t>Power</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4" y="773823"/>
            <a:ext cx="5414525" cy="4247357"/>
          </a:xfrm>
        </p:spPr>
        <p:txBody>
          <a:bodyPr/>
          <a:lstStyle/>
          <a:p>
            <a:r>
              <a:rPr lang="en-US" dirty="0"/>
              <a:t>These are some signs that the battery may need to be replaced:</a:t>
            </a:r>
          </a:p>
          <a:p>
            <a:pPr lvl="1"/>
            <a:r>
              <a:rPr lang="en-US" dirty="0"/>
              <a:t>The battery does not hold a charge.</a:t>
            </a:r>
          </a:p>
          <a:p>
            <a:pPr lvl="1"/>
            <a:r>
              <a:rPr lang="en-US" dirty="0"/>
              <a:t>The battery overheats.</a:t>
            </a:r>
          </a:p>
          <a:p>
            <a:pPr lvl="1"/>
            <a:r>
              <a:rPr lang="en-US" dirty="0"/>
              <a:t>The battery is leaking.</a:t>
            </a:r>
          </a:p>
          <a:p>
            <a:r>
              <a:rPr lang="en-US" dirty="0"/>
              <a:t>If you experience problems that you suspect are battery related, exchange the battery with a known, good battery that is compatible with the laptop. </a:t>
            </a:r>
          </a:p>
          <a:p>
            <a:pPr lvl="1"/>
            <a:r>
              <a:rPr lang="en-US" dirty="0"/>
              <a:t>A replacement battery must meet or exceed the specifications of the laptop manufacturer. </a:t>
            </a:r>
          </a:p>
          <a:p>
            <a:pPr lvl="1"/>
            <a:r>
              <a:rPr lang="en-US" dirty="0"/>
              <a:t>New batteries must use the same form factor as the original battery. </a:t>
            </a:r>
          </a:p>
          <a:p>
            <a:pPr lvl="1"/>
            <a:r>
              <a:rPr lang="en-US" dirty="0"/>
              <a:t>Voltages, power ratings, and AC adapters must also meet manufacturer specifications.</a:t>
            </a:r>
          </a:p>
        </p:txBody>
      </p:sp>
      <p:pic>
        <p:nvPicPr>
          <p:cNvPr id="2" name="Picture 1" descr="This is a picture of a person removing a laptop battery. ">
            <a:extLst>
              <a:ext uri="{FF2B5EF4-FFF2-40B4-BE49-F238E27FC236}">
                <a16:creationId xmlns:a16="http://schemas.microsoft.com/office/drawing/2014/main" id="{4153275B-91E1-4AE0-BD43-8472B444347E}"/>
              </a:ext>
            </a:extLst>
          </p:cNvPr>
          <p:cNvPicPr>
            <a:picLocks noChangeAspect="1"/>
          </p:cNvPicPr>
          <p:nvPr/>
        </p:nvPicPr>
        <p:blipFill>
          <a:blip r:embed="rId4"/>
          <a:stretch>
            <a:fillRect/>
          </a:stretch>
        </p:blipFill>
        <p:spPr>
          <a:xfrm>
            <a:off x="5558589" y="1542298"/>
            <a:ext cx="3041397" cy="2058903"/>
          </a:xfrm>
          <a:prstGeom prst="rect">
            <a:avLst/>
          </a:prstGeom>
        </p:spPr>
      </p:pic>
    </p:spTree>
    <p:custDataLst>
      <p:tags r:id="rId1"/>
    </p:custDataLst>
    <p:extLst>
      <p:ext uri="{BB962C8B-B14F-4D97-AF65-F5344CB8AC3E}">
        <p14:creationId xmlns:p14="http://schemas.microsoft.com/office/powerpoint/2010/main" val="241743365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Chapter 7: Activities (Cont.)</a:t>
            </a:r>
          </a:p>
        </p:txBody>
      </p:sp>
      <p:sp>
        <p:nvSpPr>
          <p:cNvPr id="6147" name="Rectangle 34"/>
          <p:cNvSpPr>
            <a:spLocks noGrp="1" noChangeArrowheads="1"/>
          </p:cNvSpPr>
          <p:nvPr>
            <p:ph idx="1"/>
          </p:nvPr>
        </p:nvSpPr>
        <p:spPr>
          <a:xfrm>
            <a:off x="144065" y="798944"/>
            <a:ext cx="8853286" cy="323137"/>
          </a:xfrm>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3897544968"/>
              </p:ext>
            </p:extLst>
          </p:nvPr>
        </p:nvGraphicFramePr>
        <p:xfrm>
          <a:off x="457291" y="1122081"/>
          <a:ext cx="8229418" cy="350526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a:t>7.2.1.4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 Demonstration</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Managing Laptop Power Options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2"/>
                  </a:ext>
                </a:extLst>
              </a:tr>
              <a:tr h="292629">
                <a:tc>
                  <a:txBody>
                    <a:bodyPr/>
                    <a:lstStyle/>
                    <a:p>
                      <a:pPr algn="ctr"/>
                      <a:r>
                        <a:rPr lang="en-US" sz="1100" dirty="0"/>
                        <a:t>7.2.2.3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 Demonstration</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Bluetooth Configuration</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a:t>7.2.2.6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 Demonstration </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Wi-Fi Configuration</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4"/>
                  </a:ext>
                </a:extLst>
              </a:tr>
              <a:tr h="292629">
                <a:tc>
                  <a:txBody>
                    <a:bodyPr/>
                    <a:lstStyle/>
                    <a:p>
                      <a:pPr algn="ctr"/>
                      <a:r>
                        <a:rPr lang="en-US" sz="1100" dirty="0"/>
                        <a:t>7.2.2.7</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 </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Wireless Configuration</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5"/>
                  </a:ext>
                </a:extLst>
              </a:tr>
              <a:tr h="292629">
                <a:tc>
                  <a:txBody>
                    <a:bodyPr/>
                    <a:lstStyle/>
                    <a:p>
                      <a:pPr algn="ctr"/>
                      <a:r>
                        <a:rPr lang="en-US" sz="1100" dirty="0"/>
                        <a:t>7.3.1.5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 Demonstration </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Install SODIMM</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6"/>
                  </a:ext>
                </a:extLst>
              </a:tr>
              <a:tr h="292629">
                <a:tc>
                  <a:txBody>
                    <a:bodyPr/>
                    <a:lstStyle/>
                    <a:p>
                      <a:pPr algn="ctr"/>
                      <a:r>
                        <a:rPr lang="en-US" sz="1100" dirty="0"/>
                        <a:t>7.3.1.6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 </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Expansion Modules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7"/>
                  </a:ext>
                </a:extLst>
              </a:tr>
              <a:tr h="292629">
                <a:tc>
                  <a:txBody>
                    <a:bodyPr/>
                    <a:lstStyle/>
                    <a:p>
                      <a:pPr algn="ctr"/>
                      <a:r>
                        <a:rPr lang="en-US" sz="1100" dirty="0"/>
                        <a:t>7.3.2.2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 Demonstration </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Keyboard Replacement</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8"/>
                  </a:ext>
                </a:extLst>
              </a:tr>
              <a:tr h="292629">
                <a:tc>
                  <a:txBody>
                    <a:bodyPr/>
                    <a:lstStyle/>
                    <a:p>
                      <a:pPr algn="ctr"/>
                      <a:r>
                        <a:rPr lang="en-US" sz="1100" dirty="0"/>
                        <a:t>7.3.2.3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 Demonstration </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Screen Replacement</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9"/>
                  </a:ext>
                </a:extLst>
              </a:tr>
              <a:tr h="292629">
                <a:tc>
                  <a:txBody>
                    <a:bodyPr/>
                    <a:lstStyle/>
                    <a:p>
                      <a:pPr algn="ctr"/>
                      <a:r>
                        <a:rPr lang="en-US" sz="1100" dirty="0"/>
                        <a:t>7.3.2.4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Research Laptop Screens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3302213785"/>
                  </a:ext>
                </a:extLst>
              </a:tr>
              <a:tr h="292629">
                <a:tc>
                  <a:txBody>
                    <a:bodyPr/>
                    <a:lstStyle/>
                    <a:p>
                      <a:pPr algn="ctr"/>
                      <a:r>
                        <a:rPr lang="en-US" sz="1100" dirty="0"/>
                        <a:t>7.3.2.6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 Demonstration</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DC Jack Replacement</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387083406"/>
                  </a:ext>
                </a:extLst>
              </a:tr>
              <a:tr h="292629">
                <a:tc>
                  <a:txBody>
                    <a:bodyPr/>
                    <a:lstStyle/>
                    <a:p>
                      <a:pPr algn="ctr"/>
                      <a:r>
                        <a:rPr lang="en-US" sz="1100" dirty="0"/>
                        <a:t>7.3.2.7</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Research Laptop Batteries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33798579"/>
                  </a:ext>
                </a:extLst>
              </a:tr>
            </a:tbl>
          </a:graphicData>
        </a:graphic>
      </p:graphicFrame>
    </p:spTree>
    <p:custDataLst>
      <p:tags r:id="rId1"/>
    </p:custDataLst>
    <p:extLst>
      <p:ext uri="{BB962C8B-B14F-4D97-AF65-F5344CB8AC3E}">
        <p14:creationId xmlns:p14="http://schemas.microsoft.com/office/powerpoint/2010/main" val="808372854"/>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Replacing Laptop Components</a:t>
            </a:r>
            <a:br>
              <a:rPr lang="en-US" altLang="en-US" sz="1600" dirty="0"/>
            </a:br>
            <a:r>
              <a:rPr lang="en-CA" altLang="en-US" dirty="0"/>
              <a:t>Video Demonstration – DC Jack Replacement</a:t>
            </a:r>
          </a:p>
        </p:txBody>
      </p:sp>
      <p:pic>
        <p:nvPicPr>
          <p:cNvPr id="5" name="Picture 4" descr="DC Jack replacement.&#10;In this video demonstration, you will see how to replace the DC jack in a laptop.">
            <a:extLst>
              <a:ext uri="{FF2B5EF4-FFF2-40B4-BE49-F238E27FC236}">
                <a16:creationId xmlns:a16="http://schemas.microsoft.com/office/drawing/2014/main" id="{5FC5BEA7-BF82-44BC-A2E5-C3A018851AB2}"/>
              </a:ext>
            </a:extLst>
          </p:cNvPr>
          <p:cNvPicPr>
            <a:picLocks noChangeAspect="1"/>
          </p:cNvPicPr>
          <p:nvPr/>
        </p:nvPicPr>
        <p:blipFill>
          <a:blip r:embed="rId4"/>
          <a:srcRect/>
          <a:stretch/>
        </p:blipFill>
        <p:spPr>
          <a:xfrm>
            <a:off x="1211922" y="860428"/>
            <a:ext cx="6720156" cy="3422643"/>
          </a:xfrm>
          <a:prstGeom prst="rect">
            <a:avLst/>
          </a:prstGeom>
          <a:ln w="25400">
            <a:solidFill>
              <a:schemeClr val="tx1"/>
            </a:solidFill>
          </a:ln>
        </p:spPr>
      </p:pic>
    </p:spTree>
    <p:custDataLst>
      <p:tags r:id="rId1"/>
    </p:custDataLst>
    <p:extLst>
      <p:ext uri="{BB962C8B-B14F-4D97-AF65-F5344CB8AC3E}">
        <p14:creationId xmlns:p14="http://schemas.microsoft.com/office/powerpoint/2010/main" val="4205640034"/>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Replacing Laptop Components</a:t>
            </a:r>
            <a:br>
              <a:rPr lang="en-US" altLang="en-US" sz="1600" dirty="0"/>
            </a:br>
            <a:r>
              <a:rPr lang="en-CA" altLang="en-US" dirty="0"/>
              <a:t>Lab- Research Laptop Batteries</a:t>
            </a:r>
          </a:p>
        </p:txBody>
      </p:sp>
      <p:sp>
        <p:nvSpPr>
          <p:cNvPr id="2" name="TextBox 1">
            <a:extLst>
              <a:ext uri="{FF2B5EF4-FFF2-40B4-BE49-F238E27FC236}">
                <a16:creationId xmlns:a16="http://schemas.microsoft.com/office/drawing/2014/main" id="{DB2A9192-1942-4E9E-8411-C226D9AD1238}"/>
              </a:ext>
            </a:extLst>
          </p:cNvPr>
          <p:cNvSpPr txBox="1"/>
          <p:nvPr/>
        </p:nvSpPr>
        <p:spPr>
          <a:xfrm>
            <a:off x="393032" y="914400"/>
            <a:ext cx="8005010" cy="646331"/>
          </a:xfrm>
          <a:prstGeom prst="rect">
            <a:avLst/>
          </a:prstGeom>
          <a:noFill/>
        </p:spPr>
        <p:txBody>
          <a:bodyPr wrap="square" rtlCol="0">
            <a:spAutoFit/>
          </a:bodyPr>
          <a:lstStyle/>
          <a:p>
            <a:r>
              <a:rPr lang="en-US" dirty="0"/>
              <a:t>In this lab, you will use the internet or a local store to gather information and then record the specifications for a laptop battery.</a:t>
            </a:r>
          </a:p>
        </p:txBody>
      </p:sp>
    </p:spTree>
    <p:custDataLst>
      <p:tags r:id="rId1"/>
    </p:custDataLst>
    <p:extLst>
      <p:ext uri="{BB962C8B-B14F-4D97-AF65-F5344CB8AC3E}">
        <p14:creationId xmlns:p14="http://schemas.microsoft.com/office/powerpoint/2010/main" val="1126678340"/>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Replacing Laptop Components</a:t>
            </a:r>
            <a:br>
              <a:rPr lang="en-US" altLang="en-US" sz="1600" dirty="0"/>
            </a:br>
            <a:r>
              <a:rPr lang="en-CA" altLang="en-US" dirty="0"/>
              <a:t>Internal Storage and Optical Drive</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4" y="930442"/>
            <a:ext cx="4981389" cy="4090738"/>
          </a:xfrm>
        </p:spPr>
        <p:txBody>
          <a:bodyPr/>
          <a:lstStyle/>
          <a:p>
            <a:r>
              <a:rPr lang="en-US" dirty="0"/>
              <a:t>The form factor of an internal storage device is smaller for a laptop than for a desktop computer. </a:t>
            </a:r>
          </a:p>
          <a:p>
            <a:pPr lvl="1"/>
            <a:r>
              <a:rPr lang="en-US" dirty="0"/>
              <a:t>Laptop drives are 1.8 in. (4.57 cm.) or 2.5 in. (6.35 cm.) in width. </a:t>
            </a:r>
          </a:p>
          <a:p>
            <a:r>
              <a:rPr lang="en-US" dirty="0"/>
              <a:t>Most storage devices are CRUs unless a warranty requires technical assistance.</a:t>
            </a:r>
          </a:p>
          <a:p>
            <a:pPr lvl="1"/>
            <a:r>
              <a:rPr lang="en-US" dirty="0"/>
              <a:t>On most laptops, the internal hard drive and the internal optical drive are inserted into bays that are protected by a removable cover on the case. </a:t>
            </a:r>
          </a:p>
          <a:p>
            <a:pPr lvl="1"/>
            <a:r>
              <a:rPr lang="en-US" dirty="0"/>
              <a:t>On some laptops, the keyboard must be removed to access these drives. </a:t>
            </a:r>
          </a:p>
          <a:p>
            <a:r>
              <a:rPr lang="en-US" dirty="0"/>
              <a:t>To view the currently installed storage devices, check the POST screen or BIOS. </a:t>
            </a:r>
          </a:p>
        </p:txBody>
      </p:sp>
      <p:pic>
        <p:nvPicPr>
          <p:cNvPr id="3" name="Picture 2" descr="This is a picture of a laptop with the optical drive removed.">
            <a:extLst>
              <a:ext uri="{FF2B5EF4-FFF2-40B4-BE49-F238E27FC236}">
                <a16:creationId xmlns:a16="http://schemas.microsoft.com/office/drawing/2014/main" id="{D99FE1ED-1C99-413C-AFB3-B2AA61CECEF8}"/>
              </a:ext>
            </a:extLst>
          </p:cNvPr>
          <p:cNvPicPr>
            <a:picLocks noChangeAspect="1"/>
          </p:cNvPicPr>
          <p:nvPr/>
        </p:nvPicPr>
        <p:blipFill>
          <a:blip r:embed="rId4"/>
          <a:stretch>
            <a:fillRect/>
          </a:stretch>
        </p:blipFill>
        <p:spPr>
          <a:xfrm>
            <a:off x="5125453" y="1828446"/>
            <a:ext cx="3608874" cy="2138112"/>
          </a:xfrm>
          <a:prstGeom prst="rect">
            <a:avLst/>
          </a:prstGeom>
        </p:spPr>
      </p:pic>
    </p:spTree>
    <p:custDataLst>
      <p:tags r:id="rId1"/>
    </p:custDataLst>
    <p:extLst>
      <p:ext uri="{BB962C8B-B14F-4D97-AF65-F5344CB8AC3E}">
        <p14:creationId xmlns:p14="http://schemas.microsoft.com/office/powerpoint/2010/main" val="3247930429"/>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1082612"/>
          </a:xfrm>
        </p:spPr>
        <p:txBody>
          <a:bodyPr/>
          <a:lstStyle/>
          <a:p>
            <a:r>
              <a:rPr lang="en-US" altLang="en-US" sz="1600" dirty="0"/>
              <a:t>Replacing Laptop Components</a:t>
            </a:r>
            <a:br>
              <a:rPr lang="en-US" altLang="en-US" sz="1600" dirty="0"/>
            </a:br>
            <a:r>
              <a:rPr lang="en-CA" altLang="en-US" dirty="0"/>
              <a:t>Video Demonstration – Internal Storage and Optical Drive Replacement</a:t>
            </a:r>
          </a:p>
        </p:txBody>
      </p:sp>
      <p:pic>
        <p:nvPicPr>
          <p:cNvPr id="5" name="Picture 4" descr="Internal Storage and Optical Drive Replacement.&#10;In this video demonstration, ou will see how to replace the internal storage and optical drive in a laptop.">
            <a:extLst>
              <a:ext uri="{FF2B5EF4-FFF2-40B4-BE49-F238E27FC236}">
                <a16:creationId xmlns:a16="http://schemas.microsoft.com/office/drawing/2014/main" id="{5FC5BEA7-BF82-44BC-A2E5-C3A018851AB2}"/>
              </a:ext>
            </a:extLst>
          </p:cNvPr>
          <p:cNvPicPr>
            <a:picLocks noChangeAspect="1"/>
          </p:cNvPicPr>
          <p:nvPr/>
        </p:nvPicPr>
        <p:blipFill>
          <a:blip r:embed="rId4"/>
          <a:srcRect/>
          <a:stretch/>
        </p:blipFill>
        <p:spPr>
          <a:xfrm>
            <a:off x="1443957" y="1098884"/>
            <a:ext cx="6256085" cy="3320115"/>
          </a:xfrm>
          <a:prstGeom prst="rect">
            <a:avLst/>
          </a:prstGeom>
          <a:ln w="25400">
            <a:solidFill>
              <a:schemeClr val="tx1"/>
            </a:solidFill>
          </a:ln>
        </p:spPr>
      </p:pic>
    </p:spTree>
    <p:custDataLst>
      <p:tags r:id="rId1"/>
    </p:custDataLst>
    <p:extLst>
      <p:ext uri="{BB962C8B-B14F-4D97-AF65-F5344CB8AC3E}">
        <p14:creationId xmlns:p14="http://schemas.microsoft.com/office/powerpoint/2010/main" val="1155182091"/>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Replacing Laptop Components</a:t>
            </a:r>
            <a:br>
              <a:rPr lang="en-US" altLang="en-US" sz="1600" dirty="0"/>
            </a:br>
            <a:r>
              <a:rPr lang="en-CA" altLang="en-US" dirty="0"/>
              <a:t>Lab- Research Laptop Drives</a:t>
            </a:r>
          </a:p>
        </p:txBody>
      </p:sp>
      <p:sp>
        <p:nvSpPr>
          <p:cNvPr id="2" name="TextBox 1">
            <a:extLst>
              <a:ext uri="{FF2B5EF4-FFF2-40B4-BE49-F238E27FC236}">
                <a16:creationId xmlns:a16="http://schemas.microsoft.com/office/drawing/2014/main" id="{8742DADA-9F4F-48F5-901C-92FF15D86E66}"/>
              </a:ext>
            </a:extLst>
          </p:cNvPr>
          <p:cNvSpPr txBox="1"/>
          <p:nvPr/>
        </p:nvSpPr>
        <p:spPr>
          <a:xfrm>
            <a:off x="625641" y="970547"/>
            <a:ext cx="7122695" cy="646331"/>
          </a:xfrm>
          <a:prstGeom prst="rect">
            <a:avLst/>
          </a:prstGeom>
          <a:noFill/>
        </p:spPr>
        <p:txBody>
          <a:bodyPr wrap="square" rtlCol="0">
            <a:spAutoFit/>
          </a:bodyPr>
          <a:lstStyle/>
          <a:p>
            <a:r>
              <a:rPr lang="en-US"/>
              <a:t>In this lab, you will use the internet or a local store to gather information about storage and optical drives for a laptop. </a:t>
            </a:r>
            <a:endParaRPr lang="en-US" dirty="0"/>
          </a:p>
        </p:txBody>
      </p:sp>
    </p:spTree>
    <p:custDataLst>
      <p:tags r:id="rId1"/>
    </p:custDataLst>
    <p:extLst>
      <p:ext uri="{BB962C8B-B14F-4D97-AF65-F5344CB8AC3E}">
        <p14:creationId xmlns:p14="http://schemas.microsoft.com/office/powerpoint/2010/main" val="3337260626"/>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906149"/>
          </a:xfrm>
        </p:spPr>
        <p:txBody>
          <a:bodyPr/>
          <a:lstStyle/>
          <a:p>
            <a:r>
              <a:rPr lang="en-US" altLang="en-US" sz="1600" dirty="0"/>
              <a:t>Replacing Laptop Components</a:t>
            </a:r>
            <a:br>
              <a:rPr lang="en-US" altLang="en-US" sz="1600" dirty="0"/>
            </a:br>
            <a:r>
              <a:rPr lang="en-CA" altLang="en-US" dirty="0"/>
              <a:t>Video Demonstration – Wireless Card Replacement</a:t>
            </a:r>
          </a:p>
        </p:txBody>
      </p:sp>
      <p:pic>
        <p:nvPicPr>
          <p:cNvPr id="5" name="Picture 4" descr="Wireless Card Replacement.&#10;In this video demonstration, you will see how to replace a wireless card in a laptop.">
            <a:extLst>
              <a:ext uri="{FF2B5EF4-FFF2-40B4-BE49-F238E27FC236}">
                <a16:creationId xmlns:a16="http://schemas.microsoft.com/office/drawing/2014/main" id="{5FC5BEA7-BF82-44BC-A2E5-C3A018851AB2}"/>
              </a:ext>
            </a:extLst>
          </p:cNvPr>
          <p:cNvPicPr>
            <a:picLocks noChangeAspect="1"/>
          </p:cNvPicPr>
          <p:nvPr/>
        </p:nvPicPr>
        <p:blipFill>
          <a:blip r:embed="rId4"/>
          <a:srcRect/>
          <a:stretch/>
        </p:blipFill>
        <p:spPr>
          <a:xfrm>
            <a:off x="1404392" y="1036870"/>
            <a:ext cx="6335215" cy="3271805"/>
          </a:xfrm>
          <a:prstGeom prst="rect">
            <a:avLst/>
          </a:prstGeom>
          <a:ln w="25400">
            <a:solidFill>
              <a:schemeClr val="tx1"/>
            </a:solidFill>
          </a:ln>
        </p:spPr>
      </p:pic>
    </p:spTree>
    <p:custDataLst>
      <p:tags r:id="rId1"/>
    </p:custDataLst>
    <p:extLst>
      <p:ext uri="{BB962C8B-B14F-4D97-AF65-F5344CB8AC3E}">
        <p14:creationId xmlns:p14="http://schemas.microsoft.com/office/powerpoint/2010/main" val="1101593566"/>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906149"/>
          </a:xfrm>
        </p:spPr>
        <p:txBody>
          <a:bodyPr/>
          <a:lstStyle/>
          <a:p>
            <a:r>
              <a:rPr lang="en-US" altLang="en-US" sz="1600" dirty="0"/>
              <a:t>Replacing Laptop Components</a:t>
            </a:r>
            <a:br>
              <a:rPr lang="en-US" altLang="en-US" sz="1600" dirty="0"/>
            </a:br>
            <a:r>
              <a:rPr lang="en-CA" altLang="en-US" dirty="0"/>
              <a:t>Video Demonstration – Speakers Replacement</a:t>
            </a:r>
          </a:p>
        </p:txBody>
      </p:sp>
      <p:pic>
        <p:nvPicPr>
          <p:cNvPr id="5" name="Picture 4" descr="Speakers Replacement.&#10;In this video demonstration, you will see how to replace speakers in a laptop.">
            <a:extLst>
              <a:ext uri="{FF2B5EF4-FFF2-40B4-BE49-F238E27FC236}">
                <a16:creationId xmlns:a16="http://schemas.microsoft.com/office/drawing/2014/main" id="{5FC5BEA7-BF82-44BC-A2E5-C3A018851AB2}"/>
              </a:ext>
            </a:extLst>
          </p:cNvPr>
          <p:cNvPicPr>
            <a:picLocks noChangeAspect="1"/>
          </p:cNvPicPr>
          <p:nvPr/>
        </p:nvPicPr>
        <p:blipFill>
          <a:blip r:embed="rId4"/>
          <a:srcRect/>
          <a:stretch/>
        </p:blipFill>
        <p:spPr>
          <a:xfrm>
            <a:off x="1158207" y="1054951"/>
            <a:ext cx="6827585" cy="3171281"/>
          </a:xfrm>
          <a:prstGeom prst="rect">
            <a:avLst/>
          </a:prstGeom>
          <a:ln w="25400">
            <a:solidFill>
              <a:schemeClr val="tx1"/>
            </a:solidFill>
          </a:ln>
        </p:spPr>
      </p:pic>
    </p:spTree>
    <p:custDataLst>
      <p:tags r:id="rId1"/>
    </p:custDataLst>
    <p:extLst>
      <p:ext uri="{BB962C8B-B14F-4D97-AF65-F5344CB8AC3E}">
        <p14:creationId xmlns:p14="http://schemas.microsoft.com/office/powerpoint/2010/main" val="604399016"/>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906149"/>
          </a:xfrm>
        </p:spPr>
        <p:txBody>
          <a:bodyPr/>
          <a:lstStyle/>
          <a:p>
            <a:r>
              <a:rPr lang="en-US" altLang="en-US" sz="1600" dirty="0"/>
              <a:t>Replacing Laptop Components</a:t>
            </a:r>
            <a:br>
              <a:rPr lang="en-US" altLang="en-US" sz="1600" dirty="0"/>
            </a:br>
            <a:r>
              <a:rPr lang="en-CA" altLang="en-US" dirty="0"/>
              <a:t>Video Demonstration – CPU Replacement</a:t>
            </a:r>
          </a:p>
        </p:txBody>
      </p:sp>
      <p:pic>
        <p:nvPicPr>
          <p:cNvPr id="5" name="Picture 4" descr="CPU Replacement.&#10;In this video demonstration, you will see how to replace the CPU in your laptop.">
            <a:extLst>
              <a:ext uri="{FF2B5EF4-FFF2-40B4-BE49-F238E27FC236}">
                <a16:creationId xmlns:a16="http://schemas.microsoft.com/office/drawing/2014/main" id="{5FC5BEA7-BF82-44BC-A2E5-C3A018851AB2}"/>
              </a:ext>
            </a:extLst>
          </p:cNvPr>
          <p:cNvPicPr>
            <a:picLocks noChangeAspect="1"/>
          </p:cNvPicPr>
          <p:nvPr/>
        </p:nvPicPr>
        <p:blipFill>
          <a:blip r:embed="rId4"/>
          <a:srcRect/>
          <a:stretch/>
        </p:blipFill>
        <p:spPr>
          <a:xfrm>
            <a:off x="1316469" y="1197626"/>
            <a:ext cx="6511062" cy="2942568"/>
          </a:xfrm>
          <a:prstGeom prst="rect">
            <a:avLst/>
          </a:prstGeom>
          <a:ln w="25400">
            <a:solidFill>
              <a:schemeClr val="tx1"/>
            </a:solidFill>
          </a:ln>
        </p:spPr>
      </p:pic>
    </p:spTree>
    <p:custDataLst>
      <p:tags r:id="rId1"/>
    </p:custDataLst>
    <p:extLst>
      <p:ext uri="{BB962C8B-B14F-4D97-AF65-F5344CB8AC3E}">
        <p14:creationId xmlns:p14="http://schemas.microsoft.com/office/powerpoint/2010/main" val="2444202382"/>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descr="Motherboard Replacement.&#10;In this video demonstration, you will see how to replace the motherboard in a laptop."/>
          <p:cNvSpPr>
            <a:spLocks noGrp="1"/>
          </p:cNvSpPr>
          <p:nvPr>
            <p:ph type="title"/>
          </p:nvPr>
        </p:nvSpPr>
        <p:spPr>
          <a:xfrm>
            <a:off x="1" y="16272"/>
            <a:ext cx="9144000" cy="906149"/>
          </a:xfrm>
        </p:spPr>
        <p:txBody>
          <a:bodyPr/>
          <a:lstStyle/>
          <a:p>
            <a:r>
              <a:rPr lang="en-US" altLang="en-US" sz="1600" dirty="0"/>
              <a:t>Replacing Laptop Components</a:t>
            </a:r>
            <a:br>
              <a:rPr lang="en-US" altLang="en-US" sz="1600" dirty="0"/>
            </a:br>
            <a:r>
              <a:rPr lang="en-CA" altLang="en-US" dirty="0"/>
              <a:t>Video Demonstration – Motherboard Replacement</a:t>
            </a:r>
          </a:p>
        </p:txBody>
      </p:sp>
      <p:pic>
        <p:nvPicPr>
          <p:cNvPr id="5" name="Picture 4" descr="Motherboard replacement. In this video demonstration, you will see how to replace the motherboard in a laptop.">
            <a:extLst>
              <a:ext uri="{FF2B5EF4-FFF2-40B4-BE49-F238E27FC236}">
                <a16:creationId xmlns:a16="http://schemas.microsoft.com/office/drawing/2014/main" id="{5FC5BEA7-BF82-44BC-A2E5-C3A018851AB2}"/>
              </a:ext>
            </a:extLst>
          </p:cNvPr>
          <p:cNvPicPr>
            <a:picLocks noChangeAspect="1"/>
          </p:cNvPicPr>
          <p:nvPr/>
        </p:nvPicPr>
        <p:blipFill>
          <a:blip r:embed="rId4"/>
          <a:srcRect/>
          <a:stretch/>
        </p:blipFill>
        <p:spPr>
          <a:xfrm>
            <a:off x="1243218" y="1191261"/>
            <a:ext cx="6657564" cy="3109784"/>
          </a:xfrm>
          <a:prstGeom prst="rect">
            <a:avLst/>
          </a:prstGeom>
          <a:ln w="25400">
            <a:solidFill>
              <a:schemeClr val="tx1"/>
            </a:solidFill>
          </a:ln>
        </p:spPr>
      </p:pic>
    </p:spTree>
    <p:custDataLst>
      <p:tags r:id="rId1"/>
    </p:custDataLst>
    <p:extLst>
      <p:ext uri="{BB962C8B-B14F-4D97-AF65-F5344CB8AC3E}">
        <p14:creationId xmlns:p14="http://schemas.microsoft.com/office/powerpoint/2010/main" val="3552840548"/>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906149"/>
          </a:xfrm>
        </p:spPr>
        <p:txBody>
          <a:bodyPr/>
          <a:lstStyle/>
          <a:p>
            <a:r>
              <a:rPr lang="en-US" altLang="en-US" sz="1600" dirty="0"/>
              <a:t>Replacing Laptop Components</a:t>
            </a:r>
            <a:br>
              <a:rPr lang="en-US" altLang="en-US" sz="1600" dirty="0"/>
            </a:br>
            <a:r>
              <a:rPr lang="en-CA" altLang="en-US" dirty="0"/>
              <a:t>Video Demonstration – Plastic Frames</a:t>
            </a:r>
          </a:p>
        </p:txBody>
      </p:sp>
      <p:pic>
        <p:nvPicPr>
          <p:cNvPr id="5" name="Picture 4" descr="Plastic frames.&#10;In this video demonstration, you will see how to remove the plastic frames of a laptop.">
            <a:extLst>
              <a:ext uri="{FF2B5EF4-FFF2-40B4-BE49-F238E27FC236}">
                <a16:creationId xmlns:a16="http://schemas.microsoft.com/office/drawing/2014/main" id="{5FC5BEA7-BF82-44BC-A2E5-C3A018851AB2}"/>
              </a:ext>
            </a:extLst>
          </p:cNvPr>
          <p:cNvPicPr>
            <a:picLocks noChangeAspect="1"/>
          </p:cNvPicPr>
          <p:nvPr/>
        </p:nvPicPr>
        <p:blipFill>
          <a:blip r:embed="rId4"/>
          <a:srcRect/>
          <a:stretch/>
        </p:blipFill>
        <p:spPr>
          <a:xfrm>
            <a:off x="1185877" y="1103338"/>
            <a:ext cx="6772245" cy="3281705"/>
          </a:xfrm>
          <a:prstGeom prst="rect">
            <a:avLst/>
          </a:prstGeom>
          <a:ln w="25400">
            <a:solidFill>
              <a:schemeClr val="tx1"/>
            </a:solidFill>
          </a:ln>
        </p:spPr>
      </p:pic>
    </p:spTree>
    <p:custDataLst>
      <p:tags r:id="rId1"/>
    </p:custDataLst>
    <p:extLst>
      <p:ext uri="{BB962C8B-B14F-4D97-AF65-F5344CB8AC3E}">
        <p14:creationId xmlns:p14="http://schemas.microsoft.com/office/powerpoint/2010/main" val="97006531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r>
              <a:rPr lang="en-US" dirty="0"/>
              <a:t>Chapter 7: Activities (Cont.)</a:t>
            </a:r>
          </a:p>
        </p:txBody>
      </p:sp>
      <p:sp>
        <p:nvSpPr>
          <p:cNvPr id="6147" name="Rectangle 34"/>
          <p:cNvSpPr>
            <a:spLocks noGrp="1" noChangeArrowheads="1"/>
          </p:cNvSpPr>
          <p:nvPr>
            <p:ph idx="1"/>
          </p:nvPr>
        </p:nvSpPr>
        <p:spPr>
          <a:xfrm>
            <a:off x="144065" y="798944"/>
            <a:ext cx="8853286" cy="247261"/>
          </a:xfrm>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799976116"/>
              </p:ext>
            </p:extLst>
          </p:nvPr>
        </p:nvGraphicFramePr>
        <p:xfrm>
          <a:off x="457291" y="1122081"/>
          <a:ext cx="8229417" cy="3212637"/>
        </p:xfrm>
        <a:graphic>
          <a:graphicData uri="http://schemas.openxmlformats.org/drawingml/2006/table">
            <a:tbl>
              <a:tblPr firstRow="1" bandRow="1">
                <a:tableStyleId>{5C22544A-7EE6-4342-B048-85BDC9FD1C3A}</a:tableStyleId>
              </a:tblPr>
              <a:tblGrid>
                <a:gridCol w="1125324">
                  <a:extLst>
                    <a:ext uri="{9D8B030D-6E8A-4147-A177-3AD203B41FA5}">
                      <a16:colId xmlns:a16="http://schemas.microsoft.com/office/drawing/2014/main" val="20001"/>
                    </a:ext>
                  </a:extLst>
                </a:gridCol>
                <a:gridCol w="1862145">
                  <a:extLst>
                    <a:ext uri="{9D8B030D-6E8A-4147-A177-3AD203B41FA5}">
                      <a16:colId xmlns:a16="http://schemas.microsoft.com/office/drawing/2014/main" val="3156509146"/>
                    </a:ext>
                  </a:extLst>
                </a:gridCol>
                <a:gridCol w="4080075">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a:t>7.3.2.9</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 Demonstration</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 – Internal Storage and Optical Drive Replacement</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a:t>7.3.2.10</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r>
                        <a:rPr lang="en-US" sz="1100" dirty="0"/>
                        <a:t>Research Laptop Drives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4"/>
                  </a:ext>
                </a:extLst>
              </a:tr>
              <a:tr h="292629">
                <a:tc>
                  <a:txBody>
                    <a:bodyPr/>
                    <a:lstStyle/>
                    <a:p>
                      <a:pPr algn="ctr"/>
                      <a:r>
                        <a:rPr lang="en-US" sz="1100" dirty="0"/>
                        <a:t>7.3.2.11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 Demonstration</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Wireless Card Replacement</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3014411816"/>
                  </a:ext>
                </a:extLst>
              </a:tr>
              <a:tr h="292629">
                <a:tc>
                  <a:txBody>
                    <a:bodyPr/>
                    <a:lstStyle/>
                    <a:p>
                      <a:pPr algn="ctr"/>
                      <a:r>
                        <a:rPr lang="en-US" sz="1100" dirty="0"/>
                        <a:t>7.3.2.12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 Demonstration</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Speakers Replacement</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697320468"/>
                  </a:ext>
                </a:extLst>
              </a:tr>
              <a:tr h="292629">
                <a:tc>
                  <a:txBody>
                    <a:bodyPr/>
                    <a:lstStyle/>
                    <a:p>
                      <a:pPr algn="ctr"/>
                      <a:r>
                        <a:rPr lang="en-US" sz="1100" dirty="0"/>
                        <a:t>7.3.2.13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 Demonstration</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CPU Replacement</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596282855"/>
                  </a:ext>
                </a:extLst>
              </a:tr>
              <a:tr h="292629">
                <a:tc>
                  <a:txBody>
                    <a:bodyPr/>
                    <a:lstStyle/>
                    <a:p>
                      <a:pPr algn="ctr"/>
                      <a:r>
                        <a:rPr lang="en-US" sz="1100" dirty="0"/>
                        <a:t>7.3.2.14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 Demonstration</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Motherboard Replacement</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818220195"/>
                  </a:ext>
                </a:extLst>
              </a:tr>
              <a:tr h="292629">
                <a:tc>
                  <a:txBody>
                    <a:bodyPr/>
                    <a:lstStyle/>
                    <a:p>
                      <a:pPr algn="ctr"/>
                      <a:r>
                        <a:rPr lang="en-US" sz="1100" dirty="0"/>
                        <a:t>7.3.2.15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 Demonstration</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Plastic Frames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3724921929"/>
                  </a:ext>
                </a:extLst>
              </a:tr>
              <a:tr h="292629">
                <a:tc>
                  <a:txBody>
                    <a:bodyPr/>
                    <a:lstStyle/>
                    <a:p>
                      <a:pPr algn="ctr"/>
                      <a:r>
                        <a:rPr lang="en-US" sz="1100" dirty="0"/>
                        <a:t>7.3.2.16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 </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Replacing Laptop Components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4231651369"/>
                  </a:ext>
                </a:extLst>
              </a:tr>
              <a:tr h="292629">
                <a:tc>
                  <a:txBody>
                    <a:bodyPr/>
                    <a:lstStyle/>
                    <a:p>
                      <a:pPr algn="ctr"/>
                      <a:r>
                        <a:rPr lang="en-US" sz="1100" dirty="0"/>
                        <a:t>7.4.1.4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 </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Identify Connection Types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3854521729"/>
                  </a:ext>
                </a:extLst>
              </a:tr>
              <a:tr h="292629">
                <a:tc>
                  <a:txBody>
                    <a:bodyPr/>
                    <a:lstStyle/>
                    <a:p>
                      <a:pPr algn="ctr"/>
                      <a:r>
                        <a:rPr lang="en-US" sz="1100" dirty="0"/>
                        <a:t>7.5.1.2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Mobile Wi-Fi</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644227866"/>
                  </a:ext>
                </a:extLst>
              </a:tr>
            </a:tbl>
          </a:graphicData>
        </a:graphic>
      </p:graphicFrame>
    </p:spTree>
    <p:custDataLst>
      <p:tags r:id="rId1"/>
    </p:custDataLst>
    <p:extLst>
      <p:ext uri="{BB962C8B-B14F-4D97-AF65-F5344CB8AC3E}">
        <p14:creationId xmlns:p14="http://schemas.microsoft.com/office/powerpoint/2010/main" val="345696574"/>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2982823"/>
          </a:xfrm>
        </p:spPr>
        <p:txBody>
          <a:bodyPr anchor="ctr"/>
          <a:lstStyle/>
          <a:p>
            <a:r>
              <a:rPr lang="en-US" dirty="0">
                <a:solidFill>
                  <a:schemeClr val="accent5">
                    <a:lumMod val="40000"/>
                    <a:lumOff val="60000"/>
                  </a:schemeClr>
                </a:solidFill>
              </a:rPr>
              <a:t>7.4 Other Mobile Device Hardware</a:t>
            </a:r>
          </a:p>
        </p:txBody>
      </p:sp>
    </p:spTree>
    <p:custDataLst>
      <p:tags r:id="rId1"/>
    </p:custDataLst>
    <p:extLst>
      <p:ext uri="{BB962C8B-B14F-4D97-AF65-F5344CB8AC3E}">
        <p14:creationId xmlns:p14="http://schemas.microsoft.com/office/powerpoint/2010/main" val="3326118217"/>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Other Mobile Device Hardware</a:t>
            </a:r>
            <a:br>
              <a:rPr lang="en-US" altLang="en-US" sz="1600" dirty="0"/>
            </a:br>
            <a:r>
              <a:rPr lang="en-CA" altLang="en-US" dirty="0"/>
              <a:t>Cell Phone Parts</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4" y="930442"/>
            <a:ext cx="5149831" cy="4090738"/>
          </a:xfrm>
        </p:spPr>
        <p:txBody>
          <a:bodyPr/>
          <a:lstStyle/>
          <a:p>
            <a:r>
              <a:rPr lang="en-US" dirty="0"/>
              <a:t>The cell phone contains one or more of these field replaceable parts: </a:t>
            </a:r>
          </a:p>
          <a:p>
            <a:pPr lvl="1"/>
            <a:r>
              <a:rPr lang="en-US" dirty="0"/>
              <a:t>Memory, a SIM card, and a battery.</a:t>
            </a:r>
          </a:p>
          <a:p>
            <a:r>
              <a:rPr lang="en-US" dirty="0"/>
              <a:t>A SIM card contains information used to authenticate a device to mobile telephone and data providers. </a:t>
            </a:r>
          </a:p>
          <a:p>
            <a:pPr lvl="1"/>
            <a:r>
              <a:rPr lang="en-US" dirty="0"/>
              <a:t>The card can also hold user data such as personal contacts and text messages. </a:t>
            </a:r>
          </a:p>
          <a:p>
            <a:r>
              <a:rPr lang="en-US" dirty="0"/>
              <a:t>A Secure Digital (SD) card is used to add memory to many mobile devices.</a:t>
            </a:r>
          </a:p>
          <a:p>
            <a:r>
              <a:rPr lang="en-US" dirty="0"/>
              <a:t>When a mobile device malfunctions, it is usually sent to the manufacturer for repair or replacement. </a:t>
            </a:r>
          </a:p>
          <a:p>
            <a:endParaRPr lang="en-US" dirty="0"/>
          </a:p>
        </p:txBody>
      </p:sp>
      <p:pic>
        <p:nvPicPr>
          <p:cNvPr id="5" name="Picture 4" descr="This a picture of a cell phone memory SIM card. ">
            <a:extLst>
              <a:ext uri="{FF2B5EF4-FFF2-40B4-BE49-F238E27FC236}">
                <a16:creationId xmlns:a16="http://schemas.microsoft.com/office/drawing/2014/main" id="{F2E6C812-FA86-4DB5-8F3C-0459F5F1B455}"/>
              </a:ext>
            </a:extLst>
          </p:cNvPr>
          <p:cNvPicPr>
            <a:picLocks noChangeAspect="1"/>
          </p:cNvPicPr>
          <p:nvPr/>
        </p:nvPicPr>
        <p:blipFill>
          <a:blip r:embed="rId4"/>
          <a:stretch>
            <a:fillRect/>
          </a:stretch>
        </p:blipFill>
        <p:spPr>
          <a:xfrm>
            <a:off x="6077683" y="840008"/>
            <a:ext cx="1819275" cy="1895475"/>
          </a:xfrm>
          <a:prstGeom prst="rect">
            <a:avLst/>
          </a:prstGeom>
        </p:spPr>
      </p:pic>
      <p:pic>
        <p:nvPicPr>
          <p:cNvPr id="4" name="Picture 3" descr="This is a picture of cell phone memory.">
            <a:extLst>
              <a:ext uri="{FF2B5EF4-FFF2-40B4-BE49-F238E27FC236}">
                <a16:creationId xmlns:a16="http://schemas.microsoft.com/office/drawing/2014/main" id="{E22B04CC-255E-4981-90BC-83114DA89A0B}"/>
              </a:ext>
            </a:extLst>
          </p:cNvPr>
          <p:cNvPicPr>
            <a:picLocks noChangeAspect="1"/>
          </p:cNvPicPr>
          <p:nvPr/>
        </p:nvPicPr>
        <p:blipFill>
          <a:blip r:embed="rId5"/>
          <a:stretch>
            <a:fillRect/>
          </a:stretch>
        </p:blipFill>
        <p:spPr>
          <a:xfrm>
            <a:off x="6368195" y="2801668"/>
            <a:ext cx="1238250" cy="1657350"/>
          </a:xfrm>
          <a:prstGeom prst="rect">
            <a:avLst/>
          </a:prstGeom>
        </p:spPr>
      </p:pic>
    </p:spTree>
    <p:custDataLst>
      <p:tags r:id="rId1"/>
    </p:custDataLst>
    <p:extLst>
      <p:ext uri="{BB962C8B-B14F-4D97-AF65-F5344CB8AC3E}">
        <p14:creationId xmlns:p14="http://schemas.microsoft.com/office/powerpoint/2010/main" val="4083973709"/>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Other Mobile Device Hardware</a:t>
            </a:r>
            <a:br>
              <a:rPr lang="en-US" altLang="en-US" sz="1600" dirty="0"/>
            </a:br>
            <a:r>
              <a:rPr lang="en-CA" altLang="en-US" dirty="0"/>
              <a:t>Wired Connectivity</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52085" y="773823"/>
            <a:ext cx="8574819" cy="2582779"/>
          </a:xfrm>
        </p:spPr>
        <p:txBody>
          <a:bodyPr/>
          <a:lstStyle/>
          <a:p>
            <a:r>
              <a:rPr lang="en-US" dirty="0"/>
              <a:t>A </a:t>
            </a:r>
            <a:r>
              <a:rPr lang="en-US" b="1" dirty="0"/>
              <a:t>mini-USB cable</a:t>
            </a:r>
            <a:r>
              <a:rPr lang="en-US" dirty="0"/>
              <a:t> is used to connect a mobile device to an electrical outlet charger or to another device in order to charge and/or transfer data.</a:t>
            </a:r>
          </a:p>
          <a:p>
            <a:r>
              <a:rPr lang="en-US" dirty="0"/>
              <a:t>A </a:t>
            </a:r>
            <a:r>
              <a:rPr lang="en-US" b="1" dirty="0"/>
              <a:t>USB-C cable and port </a:t>
            </a:r>
            <a:r>
              <a:rPr lang="en-US" dirty="0"/>
              <a:t>can be plugged in either direction and are used on mobile devices to connect to an electrical outlet charger or to another device in order to charge and/or transfer data.</a:t>
            </a:r>
          </a:p>
          <a:p>
            <a:r>
              <a:rPr lang="en-US" dirty="0"/>
              <a:t>A </a:t>
            </a:r>
            <a:r>
              <a:rPr lang="en-US" b="1" dirty="0"/>
              <a:t>micro-USB cable </a:t>
            </a:r>
            <a:r>
              <a:rPr lang="en-US" dirty="0"/>
              <a:t>is used to connect a mobile device to an electrical outlet charger or to another device in order to charge and/or transfer data.</a:t>
            </a:r>
          </a:p>
          <a:p>
            <a:r>
              <a:rPr lang="en-US" dirty="0"/>
              <a:t>A </a:t>
            </a:r>
            <a:r>
              <a:rPr lang="en-US" b="1" dirty="0"/>
              <a:t>Lightning cable and port</a:t>
            </a:r>
            <a:r>
              <a:rPr lang="en-US" dirty="0"/>
              <a:t> is used to connect Apple devices to host computers and other peripherals such as USB battery chargers, monitors, and cameras. </a:t>
            </a:r>
          </a:p>
        </p:txBody>
      </p:sp>
      <p:pic>
        <p:nvPicPr>
          <p:cNvPr id="4" name="Picture 3" descr="The figure contains an image of a USB-C cable, a micro-USB cable, a lighting cable and port and a proprietary cable.">
            <a:extLst>
              <a:ext uri="{FF2B5EF4-FFF2-40B4-BE49-F238E27FC236}">
                <a16:creationId xmlns:a16="http://schemas.microsoft.com/office/drawing/2014/main" id="{EB60A770-3F59-460F-B0EF-CCF66E04798E}"/>
              </a:ext>
            </a:extLst>
          </p:cNvPr>
          <p:cNvPicPr>
            <a:picLocks noChangeAspect="1"/>
          </p:cNvPicPr>
          <p:nvPr/>
        </p:nvPicPr>
        <p:blipFill>
          <a:blip r:embed="rId4"/>
          <a:stretch>
            <a:fillRect/>
          </a:stretch>
        </p:blipFill>
        <p:spPr>
          <a:xfrm>
            <a:off x="1274732" y="3356602"/>
            <a:ext cx="6209524" cy="1190476"/>
          </a:xfrm>
          <a:prstGeom prst="rect">
            <a:avLst/>
          </a:prstGeom>
        </p:spPr>
      </p:pic>
    </p:spTree>
    <p:custDataLst>
      <p:tags r:id="rId1"/>
    </p:custDataLst>
    <p:extLst>
      <p:ext uri="{BB962C8B-B14F-4D97-AF65-F5344CB8AC3E}">
        <p14:creationId xmlns:p14="http://schemas.microsoft.com/office/powerpoint/2010/main" val="262129856"/>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Other Mobile Device Hardware</a:t>
            </a:r>
            <a:br>
              <a:rPr lang="en-US" altLang="en-US" sz="1600" dirty="0"/>
            </a:br>
            <a:r>
              <a:rPr lang="en-CA" altLang="en-US" dirty="0"/>
              <a:t>Wireless Connections and Shared Internet Connections</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4" y="930442"/>
            <a:ext cx="8831494" cy="4090738"/>
          </a:xfrm>
        </p:spPr>
        <p:txBody>
          <a:bodyPr/>
          <a:lstStyle/>
          <a:p>
            <a:r>
              <a:rPr lang="en-US" dirty="0"/>
              <a:t>Besides Wi-Fi, mobile devices also use the following wireless connections:</a:t>
            </a:r>
          </a:p>
          <a:p>
            <a:pPr lvl="1"/>
            <a:r>
              <a:rPr lang="en-US" b="1" dirty="0"/>
              <a:t>Near field communication (NFC)</a:t>
            </a:r>
            <a:r>
              <a:rPr lang="en-US" dirty="0"/>
              <a:t> – NFC enables mobile devices to establish radio communications with other devices by placing the devices close together or by touching them together.</a:t>
            </a:r>
          </a:p>
          <a:p>
            <a:pPr lvl="1"/>
            <a:r>
              <a:rPr lang="en-US" b="1" dirty="0"/>
              <a:t>Infrared (IR)</a:t>
            </a:r>
            <a:r>
              <a:rPr lang="en-US" dirty="0"/>
              <a:t> – If a mobile device is IR enabled, it can be used to control other IR controlled devices remotely, such as a TV, set top box, or audio equipment.</a:t>
            </a:r>
          </a:p>
          <a:p>
            <a:pPr lvl="1"/>
            <a:r>
              <a:rPr lang="en-US" b="1" dirty="0"/>
              <a:t>Bluetooth</a:t>
            </a:r>
            <a:r>
              <a:rPr lang="en-US" dirty="0"/>
              <a:t> – This allows data exchange over a short distance between two Bluetooth-enabled devices or connect to other Bluetooth-enabled peripheral devices, such as speakers or headphone</a:t>
            </a:r>
          </a:p>
          <a:p>
            <a:r>
              <a:rPr lang="en-US" dirty="0"/>
              <a:t>A smartphone’s internet connection can be shared with other devices. </a:t>
            </a:r>
          </a:p>
          <a:p>
            <a:pPr lvl="1"/>
            <a:r>
              <a:rPr lang="en-US" b="1" dirty="0"/>
              <a:t>Tether</a:t>
            </a:r>
            <a:r>
              <a:rPr lang="en-US" dirty="0"/>
              <a:t> – This uses your cellular phone as a modem for another device, such as a tablet or laptop.</a:t>
            </a:r>
          </a:p>
          <a:p>
            <a:pPr lvl="1"/>
            <a:r>
              <a:rPr lang="en-US" b="1" dirty="0"/>
              <a:t>Mobile</a:t>
            </a:r>
            <a:r>
              <a:rPr lang="en-US" dirty="0"/>
              <a:t> </a:t>
            </a:r>
            <a:r>
              <a:rPr lang="en-US" b="1" dirty="0"/>
              <a:t>hotspot</a:t>
            </a:r>
            <a:r>
              <a:rPr lang="en-US" dirty="0"/>
              <a:t> – A hotspot is where devices connect using Wi-Fi to share a cellular data connection.</a:t>
            </a:r>
          </a:p>
        </p:txBody>
      </p:sp>
    </p:spTree>
    <p:custDataLst>
      <p:tags r:id="rId1"/>
    </p:custDataLst>
    <p:extLst>
      <p:ext uri="{BB962C8B-B14F-4D97-AF65-F5344CB8AC3E}">
        <p14:creationId xmlns:p14="http://schemas.microsoft.com/office/powerpoint/2010/main" val="501211815"/>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Specialty Mobile Devices</a:t>
            </a:r>
            <a:br>
              <a:rPr lang="en-US" altLang="en-US" sz="1600" dirty="0"/>
            </a:br>
            <a:r>
              <a:rPr lang="en-CA" altLang="en-US" dirty="0"/>
              <a:t>Wearable Devices</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5" y="930442"/>
            <a:ext cx="4764819" cy="4090738"/>
          </a:xfrm>
        </p:spPr>
        <p:txBody>
          <a:bodyPr/>
          <a:lstStyle/>
          <a:p>
            <a:r>
              <a:rPr lang="en-US" dirty="0"/>
              <a:t>Wearable devices are clothing or accessories that have miniature computing devices. </a:t>
            </a:r>
          </a:p>
          <a:p>
            <a:pPr lvl="1"/>
            <a:r>
              <a:rPr lang="en-US" dirty="0"/>
              <a:t>Smartwatches, fitness monitors, and smart headsets are some examples.</a:t>
            </a:r>
          </a:p>
          <a:p>
            <a:r>
              <a:rPr lang="en-US" dirty="0"/>
              <a:t>Fitness monitors measure and collect activity data and can connect with other Internet-connected devices to upload the data for later review.</a:t>
            </a:r>
          </a:p>
          <a:p>
            <a:r>
              <a:rPr lang="en-US" dirty="0"/>
              <a:t>VR headsets provide the wearer with a complete immersion experience shutting out the physical world. </a:t>
            </a:r>
          </a:p>
          <a:p>
            <a:r>
              <a:rPr lang="en-US" dirty="0"/>
              <a:t>Augmented reality (AR) headsets overlay digital elements to a live view of the physical world often using the camera of a smartphone. </a:t>
            </a:r>
          </a:p>
        </p:txBody>
      </p:sp>
      <p:pic>
        <p:nvPicPr>
          <p:cNvPr id="10" name="Picture 9" descr="This is an image of a Vr headset.">
            <a:extLst>
              <a:ext uri="{FF2B5EF4-FFF2-40B4-BE49-F238E27FC236}">
                <a16:creationId xmlns:a16="http://schemas.microsoft.com/office/drawing/2014/main" id="{0846CA44-165E-4AD7-8190-7F2362FADF63}"/>
              </a:ext>
            </a:extLst>
          </p:cNvPr>
          <p:cNvPicPr>
            <a:picLocks noChangeAspect="1"/>
          </p:cNvPicPr>
          <p:nvPr/>
        </p:nvPicPr>
        <p:blipFill>
          <a:blip r:embed="rId4"/>
          <a:stretch>
            <a:fillRect/>
          </a:stretch>
        </p:blipFill>
        <p:spPr>
          <a:xfrm>
            <a:off x="5169081" y="2914335"/>
            <a:ext cx="1831174" cy="1525978"/>
          </a:xfrm>
          <a:prstGeom prst="rect">
            <a:avLst/>
          </a:prstGeom>
        </p:spPr>
      </p:pic>
      <p:pic>
        <p:nvPicPr>
          <p:cNvPr id="9" name="Picture 8" descr="This is an image of a smartwatch.">
            <a:extLst>
              <a:ext uri="{FF2B5EF4-FFF2-40B4-BE49-F238E27FC236}">
                <a16:creationId xmlns:a16="http://schemas.microsoft.com/office/drawing/2014/main" id="{D9BE9DED-50BF-4CAA-BC28-C52FA8FD3149}"/>
              </a:ext>
            </a:extLst>
          </p:cNvPr>
          <p:cNvPicPr>
            <a:picLocks noChangeAspect="1"/>
          </p:cNvPicPr>
          <p:nvPr/>
        </p:nvPicPr>
        <p:blipFill>
          <a:blip r:embed="rId5"/>
          <a:stretch>
            <a:fillRect/>
          </a:stretch>
        </p:blipFill>
        <p:spPr>
          <a:xfrm>
            <a:off x="6747624" y="1536660"/>
            <a:ext cx="1831174" cy="1837278"/>
          </a:xfrm>
          <a:prstGeom prst="rect">
            <a:avLst/>
          </a:prstGeom>
        </p:spPr>
      </p:pic>
      <p:pic>
        <p:nvPicPr>
          <p:cNvPr id="5" name="Picture 4" descr="This is an image of a fitness monitor.">
            <a:extLst>
              <a:ext uri="{FF2B5EF4-FFF2-40B4-BE49-F238E27FC236}">
                <a16:creationId xmlns:a16="http://schemas.microsoft.com/office/drawing/2014/main" id="{D7E3EC7D-43E8-4C50-9BCA-23BABB06D544}"/>
              </a:ext>
            </a:extLst>
          </p:cNvPr>
          <p:cNvPicPr>
            <a:picLocks noChangeAspect="1"/>
          </p:cNvPicPr>
          <p:nvPr/>
        </p:nvPicPr>
        <p:blipFill>
          <a:blip r:embed="rId6"/>
          <a:stretch>
            <a:fillRect/>
          </a:stretch>
        </p:blipFill>
        <p:spPr>
          <a:xfrm>
            <a:off x="5169081" y="630447"/>
            <a:ext cx="1747838" cy="1114425"/>
          </a:xfrm>
          <a:prstGeom prst="rect">
            <a:avLst/>
          </a:prstGeom>
        </p:spPr>
      </p:pic>
    </p:spTree>
    <p:custDataLst>
      <p:tags r:id="rId1"/>
    </p:custDataLst>
    <p:extLst>
      <p:ext uri="{BB962C8B-B14F-4D97-AF65-F5344CB8AC3E}">
        <p14:creationId xmlns:p14="http://schemas.microsoft.com/office/powerpoint/2010/main" val="1987740270"/>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Specialty Mobile Devices</a:t>
            </a:r>
            <a:br>
              <a:rPr lang="en-US" altLang="en-US" sz="1600" dirty="0"/>
            </a:br>
            <a:r>
              <a:rPr lang="en-CA" altLang="en-US" dirty="0"/>
              <a:t>Specialty Devices</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5" y="930442"/>
            <a:ext cx="5310251" cy="4090738"/>
          </a:xfrm>
        </p:spPr>
        <p:txBody>
          <a:bodyPr/>
          <a:lstStyle/>
          <a:p>
            <a:r>
              <a:rPr lang="en-US" dirty="0"/>
              <a:t>There are many other types of smart devices that benefit from network connectivity and advanced functions.</a:t>
            </a:r>
          </a:p>
          <a:p>
            <a:r>
              <a:rPr lang="en-US" dirty="0"/>
              <a:t>Global Positioning System (GPS) is a satellite-based navigation system. </a:t>
            </a:r>
          </a:p>
          <a:p>
            <a:pPr lvl="1"/>
            <a:r>
              <a:rPr lang="en-US" dirty="0"/>
              <a:t>GPS satellites are located in space and transmit signals back to Earth. </a:t>
            </a:r>
          </a:p>
          <a:p>
            <a:r>
              <a:rPr lang="en-US" dirty="0"/>
              <a:t>An electronic reader, or e-reader, is a device optimized for reading electronic books, e-books, newspapers, and other documents. </a:t>
            </a:r>
          </a:p>
          <a:p>
            <a:pPr lvl="1"/>
            <a:r>
              <a:rPr lang="en-US" dirty="0"/>
              <a:t>These have Wi-Fi or cellular connectivity for downloading content. </a:t>
            </a:r>
          </a:p>
        </p:txBody>
      </p:sp>
      <p:pic>
        <p:nvPicPr>
          <p:cNvPr id="4" name="Picture 3" descr="This is an image of an e-reader.">
            <a:extLst>
              <a:ext uri="{FF2B5EF4-FFF2-40B4-BE49-F238E27FC236}">
                <a16:creationId xmlns:a16="http://schemas.microsoft.com/office/drawing/2014/main" id="{FFA02D7E-6895-49DC-81CC-EA18EA0613BF}"/>
              </a:ext>
            </a:extLst>
          </p:cNvPr>
          <p:cNvPicPr>
            <a:picLocks noChangeAspect="1"/>
          </p:cNvPicPr>
          <p:nvPr/>
        </p:nvPicPr>
        <p:blipFill>
          <a:blip r:embed="rId4"/>
          <a:stretch>
            <a:fillRect/>
          </a:stretch>
        </p:blipFill>
        <p:spPr>
          <a:xfrm>
            <a:off x="6209008" y="2633933"/>
            <a:ext cx="2066961" cy="1929562"/>
          </a:xfrm>
          <a:prstGeom prst="rect">
            <a:avLst/>
          </a:prstGeom>
        </p:spPr>
      </p:pic>
      <p:pic>
        <p:nvPicPr>
          <p:cNvPr id="3" name="Picture 2" descr="This is an image of a GPS receiver.">
            <a:extLst>
              <a:ext uri="{FF2B5EF4-FFF2-40B4-BE49-F238E27FC236}">
                <a16:creationId xmlns:a16="http://schemas.microsoft.com/office/drawing/2014/main" id="{645B37FD-8A6C-4C03-8298-5618286662B8}"/>
              </a:ext>
            </a:extLst>
          </p:cNvPr>
          <p:cNvPicPr>
            <a:picLocks noChangeAspect="1"/>
          </p:cNvPicPr>
          <p:nvPr/>
        </p:nvPicPr>
        <p:blipFill>
          <a:blip r:embed="rId5"/>
          <a:stretch>
            <a:fillRect/>
          </a:stretch>
        </p:blipFill>
        <p:spPr>
          <a:xfrm>
            <a:off x="6147550" y="395047"/>
            <a:ext cx="2189876" cy="1992479"/>
          </a:xfrm>
          <a:prstGeom prst="rect">
            <a:avLst/>
          </a:prstGeom>
        </p:spPr>
      </p:pic>
    </p:spTree>
    <p:custDataLst>
      <p:tags r:id="rId1"/>
    </p:custDataLst>
    <p:extLst>
      <p:ext uri="{BB962C8B-B14F-4D97-AF65-F5344CB8AC3E}">
        <p14:creationId xmlns:p14="http://schemas.microsoft.com/office/powerpoint/2010/main" val="2569708949"/>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2982823"/>
          </a:xfrm>
        </p:spPr>
        <p:txBody>
          <a:bodyPr anchor="ctr"/>
          <a:lstStyle/>
          <a:p>
            <a:r>
              <a:rPr lang="en-US" dirty="0">
                <a:solidFill>
                  <a:schemeClr val="accent5">
                    <a:lumMod val="40000"/>
                    <a:lumOff val="60000"/>
                  </a:schemeClr>
                </a:solidFill>
              </a:rPr>
              <a:t>7.5 Network Connectivity and Email</a:t>
            </a:r>
          </a:p>
        </p:txBody>
      </p:sp>
    </p:spTree>
    <p:custDataLst>
      <p:tags r:id="rId1"/>
    </p:custDataLst>
    <p:extLst>
      <p:ext uri="{BB962C8B-B14F-4D97-AF65-F5344CB8AC3E}">
        <p14:creationId xmlns:p14="http://schemas.microsoft.com/office/powerpoint/2010/main" val="4268982812"/>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Wireless and Cellular Data Networks</a:t>
            </a:r>
            <a:br>
              <a:rPr lang="en-US" altLang="en-US" sz="1600" dirty="0"/>
            </a:br>
            <a:r>
              <a:rPr lang="en-CA" altLang="en-US" dirty="0"/>
              <a:t>Wireless Data Networks</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5" y="930442"/>
            <a:ext cx="8655030" cy="4090738"/>
          </a:xfrm>
        </p:spPr>
        <p:txBody>
          <a:bodyPr/>
          <a:lstStyle/>
          <a:p>
            <a:r>
              <a:rPr lang="en-US" dirty="0"/>
              <a:t>The ability of a laptop, tablet, or cell phone to wirelessly connect to the internet has provided people with the freedom to work, learn, communicate, and play wherever they want. </a:t>
            </a:r>
          </a:p>
          <a:p>
            <a:r>
              <a:rPr lang="en-US" dirty="0"/>
              <a:t>Mobile devices typically have two wireless internet connectivity options:</a:t>
            </a:r>
          </a:p>
          <a:p>
            <a:pPr lvl="1"/>
            <a:r>
              <a:rPr lang="en-US" b="1" dirty="0"/>
              <a:t>Wi-Fi</a:t>
            </a:r>
            <a:r>
              <a:rPr lang="en-US" dirty="0"/>
              <a:t> - Wireless network connection is provided using local Wi-Fi settings. </a:t>
            </a:r>
          </a:p>
          <a:p>
            <a:pPr lvl="1"/>
            <a:r>
              <a:rPr lang="en-US" b="1" dirty="0"/>
              <a:t>Cellular</a:t>
            </a:r>
            <a:r>
              <a:rPr lang="en-US" dirty="0"/>
              <a:t> - Wireless network connection is provided for a fee using cellular data. Cellular networks require cellular towers and satellites to create a mesh of global coverage. </a:t>
            </a:r>
          </a:p>
          <a:p>
            <a:r>
              <a:rPr lang="en-US" dirty="0"/>
              <a:t>Wi-Fi is usually preferred over a cellular connection because it is usually free and Wi-Fi radios use less battery power than cellular radios.</a:t>
            </a:r>
          </a:p>
          <a:p>
            <a:r>
              <a:rPr lang="en-US" dirty="0"/>
              <a:t>Many businesses, organizations, and locations now also offer free Wi-Fi connections to attract customers. </a:t>
            </a:r>
          </a:p>
          <a:p>
            <a:r>
              <a:rPr lang="en-US" dirty="0"/>
              <a:t>It is important to take precautions and secure home Wi-Fi networks. Use the highest Wi-Fi security framework possible and use encryption such as a VPN connection.</a:t>
            </a:r>
          </a:p>
        </p:txBody>
      </p:sp>
    </p:spTree>
    <p:custDataLst>
      <p:tags r:id="rId1"/>
    </p:custDataLst>
    <p:extLst>
      <p:ext uri="{BB962C8B-B14F-4D97-AF65-F5344CB8AC3E}">
        <p14:creationId xmlns:p14="http://schemas.microsoft.com/office/powerpoint/2010/main" val="4279766304"/>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Wireless and Cellular Data Networks</a:t>
            </a:r>
            <a:br>
              <a:rPr lang="en-US" altLang="en-US" sz="1600" dirty="0"/>
            </a:br>
            <a:r>
              <a:rPr lang="en-CA" altLang="en-US" dirty="0"/>
              <a:t>Lab- Mobile Wi-Fi</a:t>
            </a:r>
          </a:p>
        </p:txBody>
      </p:sp>
      <p:sp>
        <p:nvSpPr>
          <p:cNvPr id="2" name="TextBox 1">
            <a:extLst>
              <a:ext uri="{FF2B5EF4-FFF2-40B4-BE49-F238E27FC236}">
                <a16:creationId xmlns:a16="http://schemas.microsoft.com/office/drawing/2014/main" id="{BF57475B-7E65-40F9-9040-53E8C045B7BA}"/>
              </a:ext>
            </a:extLst>
          </p:cNvPr>
          <p:cNvSpPr txBox="1"/>
          <p:nvPr/>
        </p:nvSpPr>
        <p:spPr>
          <a:xfrm>
            <a:off x="304800" y="1114926"/>
            <a:ext cx="7507705" cy="923330"/>
          </a:xfrm>
          <a:prstGeom prst="rect">
            <a:avLst/>
          </a:prstGeom>
          <a:noFill/>
        </p:spPr>
        <p:txBody>
          <a:bodyPr wrap="square" rtlCol="0">
            <a:spAutoFit/>
          </a:bodyPr>
          <a:lstStyle/>
          <a:p>
            <a:r>
              <a:rPr lang="en-US"/>
              <a:t>In this lab, you will turn the Wi-Fi radio on and off, forget a found Wi-Fi network, and find and connect to a WiFi network. </a:t>
            </a:r>
          </a:p>
          <a:p>
            <a:r>
              <a:rPr lang="en-US"/>
              <a:t> </a:t>
            </a:r>
            <a:endParaRPr lang="en-US" dirty="0"/>
          </a:p>
        </p:txBody>
      </p:sp>
    </p:spTree>
    <p:custDataLst>
      <p:tags r:id="rId1"/>
    </p:custDataLst>
    <p:extLst>
      <p:ext uri="{BB962C8B-B14F-4D97-AF65-F5344CB8AC3E}">
        <p14:creationId xmlns:p14="http://schemas.microsoft.com/office/powerpoint/2010/main" val="1672414661"/>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Wireless and Cellular Data Networks</a:t>
            </a:r>
            <a:br>
              <a:rPr lang="en-US" altLang="en-US" sz="1600" dirty="0"/>
            </a:br>
            <a:r>
              <a:rPr lang="en-CA" altLang="en-US" dirty="0"/>
              <a:t>Cellular Communication Standards</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5" y="930442"/>
            <a:ext cx="8655030" cy="4090738"/>
          </a:xfrm>
        </p:spPr>
        <p:txBody>
          <a:bodyPr/>
          <a:lstStyle/>
          <a:p>
            <a:r>
              <a:rPr lang="en-US" dirty="0"/>
              <a:t>Cellular standards have not been adopted uniformly around the world so some cell phones may only work in one country and not operate in other countries. </a:t>
            </a:r>
          </a:p>
          <a:p>
            <a:r>
              <a:rPr lang="en-US" dirty="0"/>
              <a:t>Cellular technology has evolved approximately every 10 years. </a:t>
            </a:r>
          </a:p>
          <a:p>
            <a:pPr lvl="1"/>
            <a:r>
              <a:rPr lang="en-US" b="1" dirty="0"/>
              <a:t>1G</a:t>
            </a:r>
            <a:r>
              <a:rPr lang="en-US" dirty="0"/>
              <a:t> – Introduced in the 1980s, first generation (1G) standards used analog standards. </a:t>
            </a:r>
          </a:p>
          <a:p>
            <a:pPr lvl="1"/>
            <a:r>
              <a:rPr lang="en-US" b="1" dirty="0"/>
              <a:t>2G</a:t>
            </a:r>
            <a:r>
              <a:rPr lang="en-US" dirty="0"/>
              <a:t> - Introduced in the 1990s, the second generation (2G) standards switched from analog to digital standards. 2G provided speeds up to 1 Mb/s and supported higher call quality. 2G also introduced Short Message Service (SMS) and Multimedia Message Service (MMS).</a:t>
            </a:r>
          </a:p>
          <a:p>
            <a:pPr lvl="1"/>
            <a:r>
              <a:rPr lang="en-US" b="1" dirty="0"/>
              <a:t>3G</a:t>
            </a:r>
            <a:r>
              <a:rPr lang="en-US" dirty="0"/>
              <a:t> – Introduced in the late 1990s, third-generation (3G) standards enabled speeds up to 2 Mb/s to support mobile internet access, web browsing, video calls, video streaming, and picture sharing.</a:t>
            </a:r>
          </a:p>
          <a:p>
            <a:pPr lvl="1"/>
            <a:r>
              <a:rPr lang="en-US" b="1" dirty="0"/>
              <a:t>4G</a:t>
            </a:r>
            <a:r>
              <a:rPr lang="en-US" dirty="0"/>
              <a:t> – Introduced in the late 2000s, 4G standards enables speeds of 100 Mb/s and up to 1Gb/s to support gaming services, high-quality video conferencing, and high-definition television. Long Term Evolution (LTE) adds improvements to 4G.</a:t>
            </a:r>
          </a:p>
          <a:p>
            <a:pPr lvl="1"/>
            <a:r>
              <a:rPr lang="en-US" b="1" dirty="0"/>
              <a:t>5G</a:t>
            </a:r>
            <a:r>
              <a:rPr lang="en-US" dirty="0"/>
              <a:t> – Introduced in 2019, 5G is the latest standard. It is more efficient than previous standards and may support speeds up to 20 Gb/s. </a:t>
            </a:r>
          </a:p>
        </p:txBody>
      </p:sp>
    </p:spTree>
    <p:custDataLst>
      <p:tags r:id="rId1"/>
    </p:custDataLst>
    <p:extLst>
      <p:ext uri="{BB962C8B-B14F-4D97-AF65-F5344CB8AC3E}">
        <p14:creationId xmlns:p14="http://schemas.microsoft.com/office/powerpoint/2010/main" val="340163426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r>
              <a:rPr lang="en-US" dirty="0"/>
              <a:t>Chapter 7: Activities (Cont.)</a:t>
            </a:r>
          </a:p>
        </p:txBody>
      </p:sp>
      <p:sp>
        <p:nvSpPr>
          <p:cNvPr id="6147" name="Rectangle 34"/>
          <p:cNvSpPr>
            <a:spLocks noGrp="1" noChangeArrowheads="1"/>
          </p:cNvSpPr>
          <p:nvPr>
            <p:ph idx="1"/>
          </p:nvPr>
        </p:nvSpPr>
        <p:spPr>
          <a:xfrm>
            <a:off x="144065" y="798945"/>
            <a:ext cx="8853286" cy="239024"/>
          </a:xfrm>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2355802316"/>
              </p:ext>
            </p:extLst>
          </p:nvPr>
        </p:nvGraphicFramePr>
        <p:xfrm>
          <a:off x="457291" y="1122081"/>
          <a:ext cx="8229418" cy="2042121"/>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2114538">
                  <a:extLst>
                    <a:ext uri="{9D8B030D-6E8A-4147-A177-3AD203B41FA5}">
                      <a16:colId xmlns:a16="http://schemas.microsoft.com/office/drawing/2014/main" val="3156509146"/>
                    </a:ext>
                  </a:extLst>
                </a:gridCol>
                <a:gridCol w="3823274">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a:t>7.5.1.6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Wireless Technology</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a:t>7.5.3.2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Matching Email Protocols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4"/>
                  </a:ext>
                </a:extLst>
              </a:tr>
              <a:tr h="292629">
                <a:tc>
                  <a:txBody>
                    <a:bodyPr/>
                    <a:lstStyle/>
                    <a:p>
                      <a:pPr algn="ctr"/>
                      <a:r>
                        <a:rPr lang="en-US" sz="1100" dirty="0"/>
                        <a:t>7.6.1.1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What Do You Already Know? </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Preventive Maintenance</a:t>
                      </a:r>
                    </a:p>
                  </a:txBody>
                  <a:tcPr marL="68580" marR="68580" marT="34290" marB="34290" anchor="ctr"/>
                </a:tc>
                <a:tc>
                  <a:txBody>
                    <a:bodyPr/>
                    <a:lstStyle/>
                    <a:p>
                      <a:r>
                        <a:rPr lang="en-US" sz="1100" dirty="0">
                          <a:solidFill>
                            <a:schemeClr val="tx1"/>
                          </a:solidFill>
                        </a:rPr>
                        <a:t>Optional</a:t>
                      </a:r>
                    </a:p>
                  </a:txBody>
                  <a:tcPr marL="68580" marR="68580" marT="34290" marB="34290" anchor="ctr"/>
                </a:tc>
                <a:extLst>
                  <a:ext uri="{0D108BD9-81ED-4DB2-BD59-A6C34878D82A}">
                    <a16:rowId xmlns:a16="http://schemas.microsoft.com/office/drawing/2014/main" val="3014411816"/>
                  </a:ext>
                </a:extLst>
              </a:tr>
              <a:tr h="292629">
                <a:tc>
                  <a:txBody>
                    <a:bodyPr/>
                    <a:lstStyle/>
                    <a:p>
                      <a:pPr algn="ctr"/>
                      <a:r>
                        <a:rPr lang="en-US" sz="1100" dirty="0"/>
                        <a:t>7.7.2.4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Research Laptop Specifications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697320468"/>
                  </a:ext>
                </a:extLst>
              </a:tr>
              <a:tr h="292629">
                <a:tc>
                  <a:txBody>
                    <a:bodyPr/>
                    <a:lstStyle/>
                    <a:p>
                      <a:pPr algn="ctr"/>
                      <a:r>
                        <a:rPr lang="en-US" sz="1100" dirty="0"/>
                        <a:t>7.7.2.5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Gather Information from the Customer</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596282855"/>
                  </a:ext>
                </a:extLst>
              </a:tr>
              <a:tr h="292629">
                <a:tc>
                  <a:txBody>
                    <a:bodyPr/>
                    <a:lstStyle/>
                    <a:p>
                      <a:pPr algn="ctr"/>
                      <a:r>
                        <a:rPr lang="en-US" sz="1100" dirty="0"/>
                        <a:t>7.7.2.6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Investigate Support Websites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818220195"/>
                  </a:ext>
                </a:extLst>
              </a:tr>
            </a:tbl>
          </a:graphicData>
        </a:graphic>
      </p:graphicFrame>
    </p:spTree>
    <p:custDataLst>
      <p:tags r:id="rId1"/>
    </p:custDataLst>
    <p:extLst>
      <p:ext uri="{BB962C8B-B14F-4D97-AF65-F5344CB8AC3E}">
        <p14:creationId xmlns:p14="http://schemas.microsoft.com/office/powerpoint/2010/main" val="4128612386"/>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Wireless and Cellular Data Networks</a:t>
            </a:r>
            <a:br>
              <a:rPr lang="en-US" altLang="en-US" sz="1600" dirty="0"/>
            </a:br>
            <a:r>
              <a:rPr lang="en-CA" altLang="en-US" dirty="0"/>
              <a:t>Airplane Mode</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5" y="930442"/>
            <a:ext cx="4427935" cy="4090738"/>
          </a:xfrm>
        </p:spPr>
        <p:txBody>
          <a:bodyPr/>
          <a:lstStyle/>
          <a:p>
            <a:r>
              <a:rPr lang="en-US" dirty="0"/>
              <a:t>Most mobile devices have a setting called Airplane Mode. </a:t>
            </a:r>
          </a:p>
          <a:p>
            <a:pPr lvl="1"/>
            <a:r>
              <a:rPr lang="en-US" dirty="0"/>
              <a:t>This setting turns off all cellular, as well as Wi-Fi and Bluetooth radios. </a:t>
            </a:r>
          </a:p>
          <a:p>
            <a:pPr lvl="1"/>
            <a:r>
              <a:rPr lang="en-US" dirty="0"/>
              <a:t>Most mobile device functions are still usable, but communication is not possible.</a:t>
            </a:r>
          </a:p>
          <a:p>
            <a:r>
              <a:rPr lang="en-US" dirty="0"/>
              <a:t>Airplane Mode is useful when traveling on an airplane or when traveling where accessing data is prohibited or expensive. </a:t>
            </a:r>
          </a:p>
          <a:p>
            <a:r>
              <a:rPr lang="en-US" dirty="0"/>
              <a:t>You can also enable or disable cellular access specifically on a device instead of using the Airplane Mode setting.</a:t>
            </a:r>
          </a:p>
        </p:txBody>
      </p:sp>
      <p:pic>
        <p:nvPicPr>
          <p:cNvPr id="2" name="Picture 1" descr="This is a picture of the Settings screen on a iOS device showing that Airplane mode is not enabled.">
            <a:extLst>
              <a:ext uri="{FF2B5EF4-FFF2-40B4-BE49-F238E27FC236}">
                <a16:creationId xmlns:a16="http://schemas.microsoft.com/office/drawing/2014/main" id="{2165B658-2FE1-4A10-BAFE-F69FA3641D8B}"/>
              </a:ext>
            </a:extLst>
          </p:cNvPr>
          <p:cNvPicPr>
            <a:picLocks noChangeAspect="1"/>
          </p:cNvPicPr>
          <p:nvPr/>
        </p:nvPicPr>
        <p:blipFill>
          <a:blip r:embed="rId4"/>
          <a:stretch>
            <a:fillRect/>
          </a:stretch>
        </p:blipFill>
        <p:spPr>
          <a:xfrm>
            <a:off x="5671508" y="721894"/>
            <a:ext cx="2076368" cy="3699711"/>
          </a:xfrm>
          <a:prstGeom prst="rect">
            <a:avLst/>
          </a:prstGeom>
        </p:spPr>
      </p:pic>
    </p:spTree>
    <p:custDataLst>
      <p:tags r:id="rId1"/>
    </p:custDataLst>
    <p:extLst>
      <p:ext uri="{BB962C8B-B14F-4D97-AF65-F5344CB8AC3E}">
        <p14:creationId xmlns:p14="http://schemas.microsoft.com/office/powerpoint/2010/main" val="908239446"/>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Wireless and Cellular Data Networks</a:t>
            </a:r>
            <a:br>
              <a:rPr lang="en-US" altLang="en-US" sz="1600" dirty="0"/>
            </a:br>
            <a:r>
              <a:rPr lang="en-CA" altLang="en-US" dirty="0"/>
              <a:t>Hotspot</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5" y="930442"/>
            <a:ext cx="4803634" cy="4090738"/>
          </a:xfrm>
        </p:spPr>
        <p:txBody>
          <a:bodyPr/>
          <a:lstStyle/>
          <a:p>
            <a:r>
              <a:rPr lang="en-US" dirty="0"/>
              <a:t>A hotspot is when a cellular device is used to provide an internet connection to other devices. </a:t>
            </a:r>
          </a:p>
          <a:p>
            <a:pPr lvl="1"/>
            <a:r>
              <a:rPr lang="en-US" dirty="0"/>
              <a:t>A cell phone can be used as a bridge to the internet, through the cellular carrier’s network.</a:t>
            </a:r>
          </a:p>
          <a:p>
            <a:pPr lvl="1"/>
            <a:r>
              <a:rPr lang="en-US" dirty="0"/>
              <a:t>The Wi-Fi devices could select the cellular device at its Wi-Fi connection. </a:t>
            </a:r>
          </a:p>
          <a:p>
            <a:r>
              <a:rPr lang="en-US" dirty="0"/>
              <a:t>To enable an iOS device to become a personal hotspot, touch Personal Hotspot </a:t>
            </a:r>
          </a:p>
          <a:p>
            <a:pPr lvl="1"/>
            <a:r>
              <a:rPr lang="en-US" dirty="0"/>
              <a:t>The iOS Personal Hotspot feature can also connect Bluetooth or USB connected devices to the internet.</a:t>
            </a:r>
          </a:p>
          <a:p>
            <a:r>
              <a:rPr lang="en-US" dirty="0"/>
              <a:t>A hotspot is sometimes referred to as tethering. </a:t>
            </a:r>
          </a:p>
        </p:txBody>
      </p:sp>
      <p:pic>
        <p:nvPicPr>
          <p:cNvPr id="3" name="Picture 2" descr="This is a picture of the Personal Hotspot screen on an iOS device showing the Hotspot settings.">
            <a:extLst>
              <a:ext uri="{FF2B5EF4-FFF2-40B4-BE49-F238E27FC236}">
                <a16:creationId xmlns:a16="http://schemas.microsoft.com/office/drawing/2014/main" id="{A5AD3EAF-E0F8-4DC5-993F-4771B9CE0BD9}"/>
              </a:ext>
            </a:extLst>
          </p:cNvPr>
          <p:cNvPicPr>
            <a:picLocks noChangeAspect="1"/>
          </p:cNvPicPr>
          <p:nvPr/>
        </p:nvPicPr>
        <p:blipFill>
          <a:blip r:embed="rId4"/>
          <a:stretch>
            <a:fillRect/>
          </a:stretch>
        </p:blipFill>
        <p:spPr>
          <a:xfrm>
            <a:off x="5879569" y="773823"/>
            <a:ext cx="2332562" cy="4090739"/>
          </a:xfrm>
          <a:prstGeom prst="rect">
            <a:avLst/>
          </a:prstGeom>
        </p:spPr>
      </p:pic>
    </p:spTree>
    <p:custDataLst>
      <p:tags r:id="rId1"/>
    </p:custDataLst>
    <p:extLst>
      <p:ext uri="{BB962C8B-B14F-4D97-AF65-F5344CB8AC3E}">
        <p14:creationId xmlns:p14="http://schemas.microsoft.com/office/powerpoint/2010/main" val="114697348"/>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Bluetooth</a:t>
            </a:r>
            <a:br>
              <a:rPr lang="en-US" altLang="en-US" sz="1600" dirty="0"/>
            </a:br>
            <a:r>
              <a:rPr lang="en-CA" altLang="en-US" dirty="0"/>
              <a:t>Bluetooth for Mobile Devices</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5" y="930442"/>
            <a:ext cx="4803634" cy="1858478"/>
          </a:xfrm>
        </p:spPr>
        <p:txBody>
          <a:bodyPr/>
          <a:lstStyle/>
          <a:p>
            <a:r>
              <a:rPr lang="en-US" dirty="0"/>
              <a:t>Common Bluetooth devices for mobile devices include:</a:t>
            </a:r>
          </a:p>
          <a:p>
            <a:pPr lvl="1"/>
            <a:r>
              <a:rPr lang="en-US" dirty="0"/>
              <a:t>Wireless speakers</a:t>
            </a:r>
          </a:p>
          <a:p>
            <a:pPr lvl="1"/>
            <a:r>
              <a:rPr lang="en-US" dirty="0"/>
              <a:t>Wireless headphones</a:t>
            </a:r>
          </a:p>
          <a:p>
            <a:pPr lvl="1"/>
            <a:r>
              <a:rPr lang="en-US" dirty="0"/>
              <a:t>Wireless keyboard or mouse</a:t>
            </a:r>
          </a:p>
          <a:p>
            <a:pPr lvl="1"/>
            <a:r>
              <a:rPr lang="en-US" dirty="0"/>
              <a:t>Wireless gaming consoles</a:t>
            </a:r>
          </a:p>
        </p:txBody>
      </p:sp>
      <p:pic>
        <p:nvPicPr>
          <p:cNvPr id="3" name="Picture 2" descr="This figure has an image of a wireless speaker, wireless headphones, wireless keyboard and mouse, and a wireless gaming controller.">
            <a:extLst>
              <a:ext uri="{FF2B5EF4-FFF2-40B4-BE49-F238E27FC236}">
                <a16:creationId xmlns:a16="http://schemas.microsoft.com/office/drawing/2014/main" id="{98F32B6F-83C5-4FE6-8544-6AAD51E39BC9}"/>
              </a:ext>
            </a:extLst>
          </p:cNvPr>
          <p:cNvPicPr>
            <a:picLocks noChangeAspect="1"/>
          </p:cNvPicPr>
          <p:nvPr/>
        </p:nvPicPr>
        <p:blipFill>
          <a:blip r:embed="rId4"/>
          <a:stretch>
            <a:fillRect/>
          </a:stretch>
        </p:blipFill>
        <p:spPr>
          <a:xfrm>
            <a:off x="1705333" y="2936868"/>
            <a:ext cx="5733333" cy="1276190"/>
          </a:xfrm>
          <a:prstGeom prst="rect">
            <a:avLst/>
          </a:prstGeom>
        </p:spPr>
      </p:pic>
    </p:spTree>
    <p:custDataLst>
      <p:tags r:id="rId1"/>
    </p:custDataLst>
    <p:extLst>
      <p:ext uri="{BB962C8B-B14F-4D97-AF65-F5344CB8AC3E}">
        <p14:creationId xmlns:p14="http://schemas.microsoft.com/office/powerpoint/2010/main" val="755896146"/>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Wireless and Cellular Data Networks</a:t>
            </a:r>
            <a:br>
              <a:rPr lang="en-US" altLang="en-US" sz="1600" dirty="0"/>
            </a:br>
            <a:r>
              <a:rPr lang="en-CA" altLang="en-US" dirty="0"/>
              <a:t>Bluetooth Pairing</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5" y="930442"/>
            <a:ext cx="4668567" cy="4090738"/>
          </a:xfrm>
        </p:spPr>
        <p:txBody>
          <a:bodyPr/>
          <a:lstStyle/>
          <a:p>
            <a:r>
              <a:rPr lang="en-US" dirty="0"/>
              <a:t>Bluetooth pairing is when two Bluetooth devices establish a connection to share resources. </a:t>
            </a:r>
          </a:p>
          <a:p>
            <a:pPr lvl="1"/>
            <a:r>
              <a:rPr lang="en-US" dirty="0"/>
              <a:t>When a Bluetooth device is in discoverable mode, it transmits Bluetooth and device information such as device name, services that the device can use, Bluetooth class and device name.</a:t>
            </a:r>
          </a:p>
          <a:p>
            <a:r>
              <a:rPr lang="en-US" dirty="0"/>
              <a:t>During the pairing process, a PIN may be requested to authenticate the pairing process</a:t>
            </a:r>
          </a:p>
          <a:p>
            <a:pPr lvl="1"/>
            <a:r>
              <a:rPr lang="en-US" dirty="0"/>
              <a:t>The PIN is often a number, but can also be a numeric code or passkey. </a:t>
            </a:r>
          </a:p>
          <a:p>
            <a:pPr lvl="1"/>
            <a:r>
              <a:rPr lang="en-US" dirty="0"/>
              <a:t>The PIN is stored using pairing services, so it does not have to be entered the next time the device tries to connect. </a:t>
            </a:r>
          </a:p>
        </p:txBody>
      </p:sp>
      <p:pic>
        <p:nvPicPr>
          <p:cNvPr id="2" name="Picture 1" descr="This is a picture of Bluetooth pairing on an Android device.">
            <a:extLst>
              <a:ext uri="{FF2B5EF4-FFF2-40B4-BE49-F238E27FC236}">
                <a16:creationId xmlns:a16="http://schemas.microsoft.com/office/drawing/2014/main" id="{5CE7A7F7-CFC4-49A8-A4A5-510B455FCE5C}"/>
              </a:ext>
            </a:extLst>
          </p:cNvPr>
          <p:cNvPicPr>
            <a:picLocks noChangeAspect="1"/>
          </p:cNvPicPr>
          <p:nvPr/>
        </p:nvPicPr>
        <p:blipFill>
          <a:blip r:embed="rId4"/>
          <a:stretch>
            <a:fillRect/>
          </a:stretch>
        </p:blipFill>
        <p:spPr>
          <a:xfrm>
            <a:off x="4905589" y="1292267"/>
            <a:ext cx="4094346" cy="2558966"/>
          </a:xfrm>
          <a:prstGeom prst="rect">
            <a:avLst/>
          </a:prstGeom>
        </p:spPr>
      </p:pic>
    </p:spTree>
    <p:custDataLst>
      <p:tags r:id="rId1"/>
    </p:custDataLst>
    <p:extLst>
      <p:ext uri="{BB962C8B-B14F-4D97-AF65-F5344CB8AC3E}">
        <p14:creationId xmlns:p14="http://schemas.microsoft.com/office/powerpoint/2010/main" val="2621972016"/>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Configuring Email</a:t>
            </a:r>
            <a:br>
              <a:rPr lang="en-US" altLang="en-US" sz="1600" dirty="0"/>
            </a:br>
            <a:r>
              <a:rPr lang="en-CA" altLang="en-US" dirty="0"/>
              <a:t>Introduction to Email</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5" y="930442"/>
            <a:ext cx="4668567" cy="4090738"/>
          </a:xfrm>
        </p:spPr>
        <p:txBody>
          <a:bodyPr/>
          <a:lstStyle/>
          <a:p>
            <a:r>
              <a:rPr lang="en-US" dirty="0"/>
              <a:t>The email structure relies on email servers and email clients</a:t>
            </a:r>
          </a:p>
          <a:p>
            <a:r>
              <a:rPr lang="en-US" dirty="0"/>
              <a:t>Email servers require email software such as Microsoft Server Exchange. </a:t>
            </a:r>
          </a:p>
          <a:p>
            <a:pPr lvl="1"/>
            <a:r>
              <a:rPr lang="en-US" dirty="0"/>
              <a:t>Exchange is also a contact manager and calendaring software. </a:t>
            </a:r>
          </a:p>
          <a:p>
            <a:pPr lvl="1"/>
            <a:r>
              <a:rPr lang="en-US" dirty="0"/>
              <a:t>It uses a proprietary messaging architecture called Messaging Application Programming Interface (MAPI). </a:t>
            </a:r>
          </a:p>
          <a:p>
            <a:pPr lvl="2"/>
            <a:r>
              <a:rPr lang="en-US" sz="1400" dirty="0"/>
              <a:t>MAPI is used by the Microsoft Office Outlook client to connect to Exchange servers, to provide email, calendar, and contact management.</a:t>
            </a:r>
          </a:p>
        </p:txBody>
      </p:sp>
      <p:pic>
        <p:nvPicPr>
          <p:cNvPr id="2" name="Picture 1" descr="This figure shows information about Email servers and Email clients. Email Servers are responsible for forwarding email messages sent by their users. Servers forward emails to other email servers. Servers store emails until retrieved by users. Email clients connect to the email servers to retrieve their emails. Users utilize email clients to compose, read and manage their messages. Email clients can be web-based or standalone applications. Standalone email clients are platform dependent. ">
            <a:extLst>
              <a:ext uri="{FF2B5EF4-FFF2-40B4-BE49-F238E27FC236}">
                <a16:creationId xmlns:a16="http://schemas.microsoft.com/office/drawing/2014/main" id="{A9E2B6E5-08FE-4EB5-B4D9-CA66F2DFDCC6}"/>
              </a:ext>
            </a:extLst>
          </p:cNvPr>
          <p:cNvPicPr>
            <a:picLocks noChangeAspect="1"/>
          </p:cNvPicPr>
          <p:nvPr/>
        </p:nvPicPr>
        <p:blipFill>
          <a:blip r:embed="rId4"/>
          <a:stretch>
            <a:fillRect/>
          </a:stretch>
        </p:blipFill>
        <p:spPr>
          <a:xfrm>
            <a:off x="5382745" y="773823"/>
            <a:ext cx="2676190" cy="4028571"/>
          </a:xfrm>
          <a:prstGeom prst="rect">
            <a:avLst/>
          </a:prstGeom>
        </p:spPr>
      </p:pic>
    </p:spTree>
    <p:custDataLst>
      <p:tags r:id="rId1"/>
    </p:custDataLst>
    <p:extLst>
      <p:ext uri="{BB962C8B-B14F-4D97-AF65-F5344CB8AC3E}">
        <p14:creationId xmlns:p14="http://schemas.microsoft.com/office/powerpoint/2010/main" val="1954816218"/>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Configuring Email</a:t>
            </a:r>
            <a:br>
              <a:rPr lang="en-US" altLang="en-US" sz="1600" dirty="0"/>
            </a:br>
            <a:r>
              <a:rPr lang="en-CA" altLang="en-US" dirty="0"/>
              <a:t>Introduction to Email (Cont.)</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5" y="930442"/>
            <a:ext cx="8270019" cy="368187"/>
          </a:xfrm>
        </p:spPr>
        <p:txBody>
          <a:bodyPr/>
          <a:lstStyle/>
          <a:p>
            <a:r>
              <a:rPr lang="en-US" dirty="0"/>
              <a:t>Email clients and servers use various protocols and standards to exchange emails. </a:t>
            </a:r>
          </a:p>
        </p:txBody>
      </p:sp>
      <p:pic>
        <p:nvPicPr>
          <p:cNvPr id="7" name="Picture 6" descr="This figure gives information about SSL. SSL was developed to transmit files securely. Most email clients and servers support encryption of emails.">
            <a:extLst>
              <a:ext uri="{FF2B5EF4-FFF2-40B4-BE49-F238E27FC236}">
                <a16:creationId xmlns:a16="http://schemas.microsoft.com/office/drawing/2014/main" id="{2C754FBC-328C-4EAA-9264-A890E90F0567}"/>
              </a:ext>
            </a:extLst>
          </p:cNvPr>
          <p:cNvPicPr>
            <a:picLocks noChangeAspect="1"/>
          </p:cNvPicPr>
          <p:nvPr/>
        </p:nvPicPr>
        <p:blipFill>
          <a:blip r:embed="rId4"/>
          <a:stretch>
            <a:fillRect/>
          </a:stretch>
        </p:blipFill>
        <p:spPr>
          <a:xfrm>
            <a:off x="3079499" y="3794083"/>
            <a:ext cx="2399149" cy="1021352"/>
          </a:xfrm>
          <a:prstGeom prst="rect">
            <a:avLst/>
          </a:prstGeom>
          <a:ln w="25400">
            <a:solidFill>
              <a:schemeClr val="tx1"/>
            </a:solidFill>
          </a:ln>
        </p:spPr>
      </p:pic>
      <p:pic>
        <p:nvPicPr>
          <p:cNvPr id="6" name="Picture 5" descr="This figure gives information about MIME. MIME is normally used in conjunction with SMTP. Mime extends the text-based email format to include other formats, such as pictures and word processor documents.">
            <a:extLst>
              <a:ext uri="{FF2B5EF4-FFF2-40B4-BE49-F238E27FC236}">
                <a16:creationId xmlns:a16="http://schemas.microsoft.com/office/drawing/2014/main" id="{B84E0424-2EB3-4F51-8BDF-42BF2D3529C4}"/>
              </a:ext>
            </a:extLst>
          </p:cNvPr>
          <p:cNvPicPr>
            <a:picLocks noChangeAspect="1"/>
          </p:cNvPicPr>
          <p:nvPr/>
        </p:nvPicPr>
        <p:blipFill>
          <a:blip r:embed="rId5"/>
          <a:stretch>
            <a:fillRect/>
          </a:stretch>
        </p:blipFill>
        <p:spPr>
          <a:xfrm>
            <a:off x="419128" y="3418437"/>
            <a:ext cx="2426569" cy="1542311"/>
          </a:xfrm>
          <a:prstGeom prst="rect">
            <a:avLst/>
          </a:prstGeom>
          <a:ln w="25400">
            <a:solidFill>
              <a:schemeClr val="tx1"/>
            </a:solidFill>
          </a:ln>
        </p:spPr>
      </p:pic>
      <p:pic>
        <p:nvPicPr>
          <p:cNvPr id="5" name="Picture 4" descr="This figure give information about SMTP. Email clients use SMTP to send email to servers. Email servers also use SMTP to send emails to other email servers. A message is sent only after recipients are identified and verified. SMTP is text-based and uses only ASCII encoding and requires MIME to send all other file types. SMTP uses TCP port 25. ">
            <a:extLst>
              <a:ext uri="{FF2B5EF4-FFF2-40B4-BE49-F238E27FC236}">
                <a16:creationId xmlns:a16="http://schemas.microsoft.com/office/drawing/2014/main" id="{F385B536-04C3-454D-9992-CF0C807FB3B5}"/>
              </a:ext>
            </a:extLst>
          </p:cNvPr>
          <p:cNvPicPr>
            <a:picLocks noChangeAspect="1"/>
          </p:cNvPicPr>
          <p:nvPr/>
        </p:nvPicPr>
        <p:blipFill>
          <a:blip r:embed="rId6"/>
          <a:stretch>
            <a:fillRect/>
          </a:stretch>
        </p:blipFill>
        <p:spPr>
          <a:xfrm>
            <a:off x="5726160" y="1400948"/>
            <a:ext cx="2426569" cy="2241492"/>
          </a:xfrm>
          <a:prstGeom prst="rect">
            <a:avLst/>
          </a:prstGeom>
          <a:ln w="25400">
            <a:solidFill>
              <a:schemeClr val="tx1"/>
            </a:solidFill>
          </a:ln>
        </p:spPr>
      </p:pic>
      <p:pic>
        <p:nvPicPr>
          <p:cNvPr id="4" name="Picture 3" descr="This figure gives information about IMAP.  IMAP. Email client similar to POP3 except that it synchronizes email folders between the server and client and downloads copies of the email from the email server. IMAP is faster than POP3 but requires more disk space and more CPU resources. It is often used in large networks, such as a university campus. The most recent version of IMAP is IMAP4 and it uses TCP port 143. Compare with POP3.">
            <a:extLst>
              <a:ext uri="{FF2B5EF4-FFF2-40B4-BE49-F238E27FC236}">
                <a16:creationId xmlns:a16="http://schemas.microsoft.com/office/drawing/2014/main" id="{2CDBF773-BC95-45B0-84EB-93E55E935C8E}"/>
              </a:ext>
            </a:extLst>
          </p:cNvPr>
          <p:cNvPicPr>
            <a:picLocks noChangeAspect="1"/>
          </p:cNvPicPr>
          <p:nvPr/>
        </p:nvPicPr>
        <p:blipFill>
          <a:blip r:embed="rId7"/>
          <a:stretch>
            <a:fillRect/>
          </a:stretch>
        </p:blipFill>
        <p:spPr>
          <a:xfrm>
            <a:off x="3065790" y="1400948"/>
            <a:ext cx="2426568" cy="2323748"/>
          </a:xfrm>
          <a:prstGeom prst="rect">
            <a:avLst/>
          </a:prstGeom>
          <a:ln w="25400">
            <a:solidFill>
              <a:schemeClr val="tx1"/>
            </a:solidFill>
          </a:ln>
        </p:spPr>
      </p:pic>
      <p:pic>
        <p:nvPicPr>
          <p:cNvPr id="3" name="Picture 2" descr="This figure gives information about POP3. This is an email client protocol that is used to retrieve emails from a remote server over TCP/IP..It enables a client to connect to an email server, download the user email from the server, and then disconnect.POP3 typically does not leave a copy of the email on the server. POP3 uses TCP port 110.Compare with IMAP.">
            <a:extLst>
              <a:ext uri="{FF2B5EF4-FFF2-40B4-BE49-F238E27FC236}">
                <a16:creationId xmlns:a16="http://schemas.microsoft.com/office/drawing/2014/main" id="{FD450BBB-46FE-4218-BC20-CB8F18F759D3}"/>
              </a:ext>
            </a:extLst>
          </p:cNvPr>
          <p:cNvPicPr>
            <a:picLocks noChangeAspect="1"/>
          </p:cNvPicPr>
          <p:nvPr/>
        </p:nvPicPr>
        <p:blipFill>
          <a:blip r:embed="rId8"/>
          <a:stretch>
            <a:fillRect/>
          </a:stretch>
        </p:blipFill>
        <p:spPr>
          <a:xfrm>
            <a:off x="419128" y="1368016"/>
            <a:ext cx="2412860" cy="1946739"/>
          </a:xfrm>
          <a:prstGeom prst="rect">
            <a:avLst/>
          </a:prstGeom>
          <a:ln w="25400">
            <a:solidFill>
              <a:schemeClr val="tx1"/>
            </a:solidFill>
          </a:ln>
        </p:spPr>
      </p:pic>
    </p:spTree>
    <p:custDataLst>
      <p:tags r:id="rId1"/>
    </p:custDataLst>
    <p:extLst>
      <p:ext uri="{BB962C8B-B14F-4D97-AF65-F5344CB8AC3E}">
        <p14:creationId xmlns:p14="http://schemas.microsoft.com/office/powerpoint/2010/main" val="1825077487"/>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Configuring Email</a:t>
            </a:r>
            <a:br>
              <a:rPr lang="en-US" altLang="en-US" sz="1600" dirty="0"/>
            </a:br>
            <a:r>
              <a:rPr lang="en-CA" altLang="en-US" dirty="0"/>
              <a:t>Introduction to Email (Cont.)</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5" y="930442"/>
            <a:ext cx="8438461" cy="824217"/>
          </a:xfrm>
        </p:spPr>
        <p:txBody>
          <a:bodyPr/>
          <a:lstStyle/>
          <a:p>
            <a:r>
              <a:rPr lang="en-US" dirty="0"/>
              <a:t>Email clients have to be installed on a mobile device. </a:t>
            </a:r>
          </a:p>
          <a:p>
            <a:pPr lvl="1"/>
            <a:r>
              <a:rPr lang="en-US" dirty="0"/>
              <a:t>Many clients are configurable using a wizard, however, you still need to know key information to set up an email account. </a:t>
            </a:r>
          </a:p>
        </p:txBody>
      </p:sp>
      <p:pic>
        <p:nvPicPr>
          <p:cNvPr id="2" name="Picture 1" descr="This figure shows a table with five types of Email accounts and a description of each. 1. Email address. This is the address people need to send email to you. An email address is a username followed by the @ symbol and the domain of the email server (user@example.net). Display name. This can be your real name, nickname, or any name that you want people to see. mail protocols. Email protocols are used by the incoming mail server. Different protocols provide different email services. Incoming and outgoing mail server names. These names are provided by the network administrator or ISP. Account Credentials. This consists of the username that is used to log in to the mail server, and the account password. Always use strong passwords.">
            <a:extLst>
              <a:ext uri="{FF2B5EF4-FFF2-40B4-BE49-F238E27FC236}">
                <a16:creationId xmlns:a16="http://schemas.microsoft.com/office/drawing/2014/main" id="{790EBB77-B785-4DF7-951E-8CC866FF4DF6}"/>
              </a:ext>
            </a:extLst>
          </p:cNvPr>
          <p:cNvPicPr>
            <a:picLocks noChangeAspect="1"/>
          </p:cNvPicPr>
          <p:nvPr/>
        </p:nvPicPr>
        <p:blipFill>
          <a:blip r:embed="rId4"/>
          <a:stretch>
            <a:fillRect/>
          </a:stretch>
        </p:blipFill>
        <p:spPr>
          <a:xfrm>
            <a:off x="1403183" y="1934213"/>
            <a:ext cx="6337634" cy="2684909"/>
          </a:xfrm>
          <a:prstGeom prst="rect">
            <a:avLst/>
          </a:prstGeom>
        </p:spPr>
      </p:pic>
    </p:spTree>
    <p:custDataLst>
      <p:tags r:id="rId1"/>
    </p:custDataLst>
    <p:extLst>
      <p:ext uri="{BB962C8B-B14F-4D97-AF65-F5344CB8AC3E}">
        <p14:creationId xmlns:p14="http://schemas.microsoft.com/office/powerpoint/2010/main" val="2813833758"/>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Configuring Email</a:t>
            </a:r>
            <a:br>
              <a:rPr lang="en-US" altLang="en-US" sz="1600" dirty="0"/>
            </a:br>
            <a:r>
              <a:rPr lang="en-CA" altLang="en-US" dirty="0"/>
              <a:t>Android Email Configuration</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5" y="930442"/>
            <a:ext cx="8534714" cy="4090738"/>
          </a:xfrm>
        </p:spPr>
        <p:txBody>
          <a:bodyPr/>
          <a:lstStyle/>
          <a:p>
            <a:r>
              <a:rPr lang="en-US" dirty="0"/>
              <a:t>Android devices are capable of using advanced communication applications and data services. </a:t>
            </a:r>
          </a:p>
          <a:p>
            <a:pPr lvl="1"/>
            <a:r>
              <a:rPr lang="en-US" dirty="0"/>
              <a:t>Many of these applications and features require the use of web services provided by Google. </a:t>
            </a:r>
          </a:p>
          <a:p>
            <a:r>
              <a:rPr lang="en-US" dirty="0"/>
              <a:t>When you configure an Android mobile device for the first time, you are prompted to sign in to your Google account with your Gmail email address and password. </a:t>
            </a:r>
          </a:p>
          <a:p>
            <a:pPr lvl="1"/>
            <a:r>
              <a:rPr lang="en-US" dirty="0"/>
              <a:t>By signing in to your Gmail account, the Google Play store, data and settings backup, and other Google services become accessible. </a:t>
            </a:r>
          </a:p>
          <a:p>
            <a:pPr lvl="1"/>
            <a:r>
              <a:rPr lang="en-US" dirty="0"/>
              <a:t>The device synchronizes contacts, email messages, apps, downloaded content, and other information from Google services. </a:t>
            </a:r>
          </a:p>
        </p:txBody>
      </p:sp>
    </p:spTree>
    <p:custDataLst>
      <p:tags r:id="rId1"/>
    </p:custDataLst>
    <p:extLst>
      <p:ext uri="{BB962C8B-B14F-4D97-AF65-F5344CB8AC3E}">
        <p14:creationId xmlns:p14="http://schemas.microsoft.com/office/powerpoint/2010/main" val="473156692"/>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Configuring Email</a:t>
            </a:r>
            <a:br>
              <a:rPr lang="en-US" altLang="en-US" sz="1600" dirty="0"/>
            </a:br>
            <a:r>
              <a:rPr lang="en-CA" altLang="en-US" dirty="0"/>
              <a:t>iOS Email Configuration</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4" y="930442"/>
            <a:ext cx="8815451" cy="4090738"/>
          </a:xfrm>
        </p:spPr>
        <p:txBody>
          <a:bodyPr/>
          <a:lstStyle/>
          <a:p>
            <a:r>
              <a:rPr lang="en-US" dirty="0"/>
              <a:t>iOS devices ship with a stock Mail app which can handle multiple email accounts simultaneously. </a:t>
            </a:r>
          </a:p>
          <a:p>
            <a:pPr lvl="1"/>
            <a:r>
              <a:rPr lang="en-US" dirty="0"/>
              <a:t>The Mail app also supports a number of different email account types including iCloud, Yahoo, Gmail, Outlook and Microsoft Exchange.</a:t>
            </a:r>
          </a:p>
          <a:p>
            <a:r>
              <a:rPr lang="en-US" dirty="0"/>
              <a:t>An Apple ID is required to set up an iOS device. </a:t>
            </a:r>
          </a:p>
          <a:p>
            <a:pPr lvl="1"/>
            <a:r>
              <a:rPr lang="en-US" dirty="0"/>
              <a:t>An Apple ID is used to access the Apple App Store, the iTunes Store, and iCloud. </a:t>
            </a:r>
          </a:p>
          <a:p>
            <a:pPr lvl="1"/>
            <a:r>
              <a:rPr lang="en-US" dirty="0"/>
              <a:t>All of the iOS devices, apps, and content are linked to your Apple ID. </a:t>
            </a:r>
          </a:p>
          <a:p>
            <a:r>
              <a:rPr lang="en-US" dirty="0"/>
              <a:t>The iCloud email is free and comes with remote storage for backups, mail, and documents.</a:t>
            </a:r>
          </a:p>
          <a:p>
            <a:r>
              <a:rPr lang="en-US" dirty="0"/>
              <a:t>When an iOS device is turned on for the first time, the Setup Assistant guides you through the process of connecting the device and signing in with or creating an Apple ID. </a:t>
            </a:r>
          </a:p>
          <a:p>
            <a:r>
              <a:rPr lang="en-US" dirty="0"/>
              <a:t>You can restore settings, content, and apps from a different iOS device from an iCloud backup during the setup process.</a:t>
            </a:r>
          </a:p>
        </p:txBody>
      </p:sp>
    </p:spTree>
    <p:custDataLst>
      <p:tags r:id="rId1"/>
    </p:custDataLst>
    <p:extLst>
      <p:ext uri="{BB962C8B-B14F-4D97-AF65-F5344CB8AC3E}">
        <p14:creationId xmlns:p14="http://schemas.microsoft.com/office/powerpoint/2010/main" val="3086051563"/>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Configuring Email</a:t>
            </a:r>
            <a:br>
              <a:rPr lang="en-US" altLang="en-US" sz="1600" dirty="0"/>
            </a:br>
            <a:r>
              <a:rPr lang="en-CA" altLang="en-US" dirty="0"/>
              <a:t>Internet Email</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5" y="930442"/>
            <a:ext cx="6505388" cy="4090738"/>
          </a:xfrm>
        </p:spPr>
        <p:txBody>
          <a:bodyPr/>
          <a:lstStyle/>
          <a:p>
            <a:r>
              <a:rPr lang="en-US" dirty="0"/>
              <a:t>Email service is provided using either:</a:t>
            </a:r>
          </a:p>
          <a:p>
            <a:pPr lvl="1"/>
            <a:r>
              <a:rPr lang="en-US" b="1" dirty="0"/>
              <a:t>Local email</a:t>
            </a:r>
            <a:r>
              <a:rPr lang="en-US" dirty="0"/>
              <a:t> – The email server is managed by a local IT department such as a school network, business network, or organizational network.</a:t>
            </a:r>
          </a:p>
          <a:p>
            <a:pPr lvl="1"/>
            <a:r>
              <a:rPr lang="en-US" b="1" dirty="0"/>
              <a:t>Internet email</a:t>
            </a:r>
            <a:r>
              <a:rPr lang="en-US" dirty="0"/>
              <a:t> – The email service is hosted on the internet and controlled by a service provider such as Gmail. </a:t>
            </a:r>
          </a:p>
          <a:p>
            <a:r>
              <a:rPr lang="en-US" dirty="0"/>
              <a:t>Users can access their online mailboxes using:</a:t>
            </a:r>
          </a:p>
          <a:p>
            <a:pPr lvl="1"/>
            <a:r>
              <a:rPr lang="en-US" dirty="0"/>
              <a:t>Default mobile email app included in the OS such as iOS Mail. </a:t>
            </a:r>
          </a:p>
          <a:p>
            <a:pPr lvl="1"/>
            <a:r>
              <a:rPr lang="en-US" dirty="0"/>
              <a:t>Browser-based email client, such as Mail, Outlook, Windows Live Mail, and Thunderbird.</a:t>
            </a:r>
          </a:p>
          <a:p>
            <a:pPr lvl="1"/>
            <a:r>
              <a:rPr lang="en-US" dirty="0"/>
              <a:t>Mobile email client apps, including Gmail and Yahoo.</a:t>
            </a:r>
          </a:p>
          <a:p>
            <a:pPr lvl="1"/>
            <a:r>
              <a:rPr lang="en-US" dirty="0"/>
              <a:t>Email client apps provide a better user experience when compared to the web interface.</a:t>
            </a:r>
          </a:p>
        </p:txBody>
      </p:sp>
      <p:pic>
        <p:nvPicPr>
          <p:cNvPr id="2" name="Picture 1" descr="This figure shows a person checking their email on a smartphone.">
            <a:extLst>
              <a:ext uri="{FF2B5EF4-FFF2-40B4-BE49-F238E27FC236}">
                <a16:creationId xmlns:a16="http://schemas.microsoft.com/office/drawing/2014/main" id="{7A568B4B-B56A-46D6-AC7B-48132968D2D1}"/>
              </a:ext>
            </a:extLst>
          </p:cNvPr>
          <p:cNvPicPr>
            <a:picLocks noChangeAspect="1"/>
          </p:cNvPicPr>
          <p:nvPr/>
        </p:nvPicPr>
        <p:blipFill>
          <a:blip r:embed="rId4"/>
          <a:stretch>
            <a:fillRect/>
          </a:stretch>
        </p:blipFill>
        <p:spPr>
          <a:xfrm>
            <a:off x="6864248" y="1315452"/>
            <a:ext cx="1932590" cy="3060533"/>
          </a:xfrm>
          <a:prstGeom prst="rect">
            <a:avLst/>
          </a:prstGeom>
        </p:spPr>
      </p:pic>
    </p:spTree>
    <p:custDataLst>
      <p:tags r:id="rId1"/>
    </p:custDataLst>
    <p:extLst>
      <p:ext uri="{BB962C8B-B14F-4D97-AF65-F5344CB8AC3E}">
        <p14:creationId xmlns:p14="http://schemas.microsoft.com/office/powerpoint/2010/main" val="110776146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Chapter 7: Assessment</a:t>
            </a:r>
          </a:p>
        </p:txBody>
      </p:sp>
      <p:sp>
        <p:nvSpPr>
          <p:cNvPr id="7171" name="Rectangle 34"/>
          <p:cNvSpPr>
            <a:spLocks noGrp="1" noChangeArrowheads="1"/>
          </p:cNvSpPr>
          <p:nvPr>
            <p:ph idx="1"/>
          </p:nvPr>
        </p:nvSpPr>
        <p:spPr/>
        <p:txBody>
          <a:bodyPr/>
          <a:lstStyle/>
          <a:p>
            <a:pPr eaLnBrk="1" hangingPunct="1">
              <a:spcBef>
                <a:spcPct val="30000"/>
              </a:spcBef>
            </a:pPr>
            <a:r>
              <a:rPr lang="en-US" dirty="0"/>
              <a:t>Students should complete Chapter 7, “Assessment” after completing Chapter 7.</a:t>
            </a:r>
          </a:p>
          <a:p>
            <a:pPr eaLnBrk="1" hangingPunct="1">
              <a:spcBef>
                <a:spcPct val="30000"/>
              </a:spcBef>
            </a:pPr>
            <a:r>
              <a:rPr lang="en-US" dirty="0"/>
              <a:t>Quizzes, labs, Packet Tracers and other activities can be used to informally assess student progress.</a:t>
            </a:r>
          </a:p>
        </p:txBody>
      </p:sp>
    </p:spTree>
    <p:custDataLst>
      <p:tags r:id="rId1"/>
    </p:custDataLst>
    <p:extLst>
      <p:ext uri="{BB962C8B-B14F-4D97-AF65-F5344CB8AC3E}">
        <p14:creationId xmlns:p14="http://schemas.microsoft.com/office/powerpoint/2010/main" val="1296080354"/>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Mobile Device Synchronization</a:t>
            </a:r>
            <a:br>
              <a:rPr lang="en-US" altLang="en-US" sz="1600" dirty="0"/>
            </a:br>
            <a:r>
              <a:rPr lang="en-CA" altLang="en-US" dirty="0"/>
              <a:t>Types of Data to Synchronize</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4" y="930442"/>
            <a:ext cx="8727219" cy="4090738"/>
          </a:xfrm>
        </p:spPr>
        <p:txBody>
          <a:bodyPr numCol="2"/>
          <a:lstStyle/>
          <a:p>
            <a:r>
              <a:rPr lang="en-US" dirty="0"/>
              <a:t>Many people use a combination of desktop, laptop, tablet, and smartphone devices to access and store information. </a:t>
            </a:r>
          </a:p>
          <a:p>
            <a:r>
              <a:rPr lang="en-US" dirty="0"/>
              <a:t>Data synchronization is the exchange of data between two or more devices while maintaining consistent data on those devices. </a:t>
            </a:r>
          </a:p>
          <a:p>
            <a:r>
              <a:rPr lang="en-US" dirty="0"/>
              <a:t>Synchronization methods include synchronization to the cloud, a desktop, and an automobile.</a:t>
            </a:r>
          </a:p>
          <a:p>
            <a:endParaRPr lang="en-US" dirty="0"/>
          </a:p>
          <a:p>
            <a:endParaRPr lang="en-US" dirty="0"/>
          </a:p>
          <a:p>
            <a:endParaRPr lang="en-US" dirty="0"/>
          </a:p>
          <a:p>
            <a:pPr marL="0" indent="0">
              <a:buNone/>
            </a:pPr>
            <a:endParaRPr lang="en-US" dirty="0"/>
          </a:p>
          <a:p>
            <a:r>
              <a:rPr lang="en-US" dirty="0"/>
              <a:t>There are many different types of data to synchronize:</a:t>
            </a:r>
          </a:p>
          <a:p>
            <a:pPr lvl="1"/>
            <a:r>
              <a:rPr lang="en-US" dirty="0"/>
              <a:t>Contacts</a:t>
            </a:r>
          </a:p>
          <a:p>
            <a:pPr lvl="1"/>
            <a:r>
              <a:rPr lang="en-US" dirty="0"/>
              <a:t>Applications</a:t>
            </a:r>
          </a:p>
          <a:p>
            <a:pPr lvl="1"/>
            <a:r>
              <a:rPr lang="en-US" dirty="0"/>
              <a:t>Email</a:t>
            </a:r>
          </a:p>
          <a:p>
            <a:pPr lvl="1"/>
            <a:r>
              <a:rPr lang="en-US" dirty="0"/>
              <a:t>Pictures, Music, Videos, Documents</a:t>
            </a:r>
          </a:p>
          <a:p>
            <a:pPr lvl="1"/>
            <a:r>
              <a:rPr lang="en-US" dirty="0"/>
              <a:t>Calendar</a:t>
            </a:r>
          </a:p>
          <a:p>
            <a:pPr lvl="1"/>
            <a:r>
              <a:rPr lang="en-US" dirty="0"/>
              <a:t>Bookmarks</a:t>
            </a:r>
          </a:p>
          <a:p>
            <a:pPr lvl="1"/>
            <a:r>
              <a:rPr lang="en-US" dirty="0"/>
              <a:t>Location data</a:t>
            </a:r>
          </a:p>
          <a:p>
            <a:pPr lvl="1"/>
            <a:r>
              <a:rPr lang="en-US" dirty="0"/>
              <a:t>Social media data</a:t>
            </a:r>
          </a:p>
          <a:p>
            <a:pPr lvl="1"/>
            <a:r>
              <a:rPr lang="en-US" dirty="0"/>
              <a:t>E-books</a:t>
            </a:r>
          </a:p>
          <a:p>
            <a:pPr lvl="1"/>
            <a:r>
              <a:rPr lang="en-US" dirty="0"/>
              <a:t>Passwords</a:t>
            </a:r>
          </a:p>
        </p:txBody>
      </p:sp>
    </p:spTree>
    <p:custDataLst>
      <p:tags r:id="rId1"/>
    </p:custDataLst>
    <p:extLst>
      <p:ext uri="{BB962C8B-B14F-4D97-AF65-F5344CB8AC3E}">
        <p14:creationId xmlns:p14="http://schemas.microsoft.com/office/powerpoint/2010/main" val="3252318372"/>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Mobile Device Synchronization</a:t>
            </a:r>
            <a:br>
              <a:rPr lang="en-US" altLang="en-US" sz="1600" dirty="0"/>
            </a:br>
            <a:r>
              <a:rPr lang="en-CA" altLang="en-US" dirty="0"/>
              <a:t>Enabling Synchronization</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4" y="930442"/>
            <a:ext cx="8727219" cy="4090738"/>
          </a:xfrm>
        </p:spPr>
        <p:txBody>
          <a:bodyPr numCol="2"/>
          <a:lstStyle/>
          <a:p>
            <a:r>
              <a:rPr lang="en-US" dirty="0"/>
              <a:t>Sync typically means data synchronization. </a:t>
            </a:r>
          </a:p>
          <a:p>
            <a:r>
              <a:rPr lang="en-US" dirty="0"/>
              <a:t>Android devices can synchronize your contacts and other data including that from Facebook, Google, and Twitter. </a:t>
            </a:r>
          </a:p>
          <a:p>
            <a:pPr lvl="1"/>
            <a:r>
              <a:rPr lang="en-US" dirty="0"/>
              <a:t>All devices using the same Google account will have access to the same data. </a:t>
            </a:r>
          </a:p>
          <a:p>
            <a:r>
              <a:rPr lang="en-US" dirty="0"/>
              <a:t>Android Sync also allows the user to choose the types of data to synchronize. </a:t>
            </a:r>
          </a:p>
          <a:p>
            <a:r>
              <a:rPr lang="en-US" dirty="0"/>
              <a:t>Android devices also support automatic synchronization with a feature called Auto Sync.</a:t>
            </a:r>
          </a:p>
          <a:p>
            <a:endParaRPr lang="en-US" dirty="0"/>
          </a:p>
          <a:p>
            <a:endParaRPr lang="en-US" dirty="0"/>
          </a:p>
          <a:p>
            <a:endParaRPr lang="en-US" dirty="0"/>
          </a:p>
          <a:p>
            <a:r>
              <a:rPr lang="en-US" dirty="0"/>
              <a:t>iOS devices support two types of synchronizing:</a:t>
            </a:r>
          </a:p>
          <a:p>
            <a:pPr lvl="1"/>
            <a:r>
              <a:rPr lang="en-US" b="1" dirty="0"/>
              <a:t>Backup</a:t>
            </a:r>
            <a:r>
              <a:rPr lang="en-US" dirty="0"/>
              <a:t> - Copies your personal data from your phone to your computer and includes application settings, text messages, voicemails, and other data types. </a:t>
            </a:r>
          </a:p>
          <a:p>
            <a:pPr lvl="1"/>
            <a:r>
              <a:rPr lang="en-US" b="1" dirty="0"/>
              <a:t>Sync</a:t>
            </a:r>
            <a:r>
              <a:rPr lang="en-US" dirty="0"/>
              <a:t> - Copies new apps, music, video, or books from iTunes to your phone and from your phone to iTunes, resulting in full synchronization on both devices. </a:t>
            </a:r>
          </a:p>
          <a:p>
            <a:r>
              <a:rPr lang="en-US" dirty="0"/>
              <a:t>A few more useful options are available when performing Sync or Backup on iOS:</a:t>
            </a:r>
          </a:p>
          <a:p>
            <a:pPr lvl="1"/>
            <a:r>
              <a:rPr lang="en-US" dirty="0"/>
              <a:t>Backup storage location</a:t>
            </a:r>
          </a:p>
          <a:p>
            <a:pPr lvl="1"/>
            <a:r>
              <a:rPr lang="en-US" dirty="0"/>
              <a:t>Backup straight from an iOS device </a:t>
            </a:r>
          </a:p>
          <a:p>
            <a:pPr lvl="1"/>
            <a:r>
              <a:rPr lang="en-US" dirty="0"/>
              <a:t>Sync over Wi-Fi</a:t>
            </a:r>
          </a:p>
        </p:txBody>
      </p:sp>
    </p:spTree>
    <p:custDataLst>
      <p:tags r:id="rId1"/>
    </p:custDataLst>
    <p:extLst>
      <p:ext uri="{BB962C8B-B14F-4D97-AF65-F5344CB8AC3E}">
        <p14:creationId xmlns:p14="http://schemas.microsoft.com/office/powerpoint/2010/main" val="2312207934"/>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 y="16272"/>
            <a:ext cx="9144000" cy="757551"/>
          </a:xfrm>
        </p:spPr>
        <p:txBody>
          <a:bodyPr/>
          <a:lstStyle/>
          <a:p>
            <a:r>
              <a:rPr lang="en-US" altLang="en-US" sz="1600" dirty="0"/>
              <a:t>Mobile Device Synchronization</a:t>
            </a:r>
            <a:br>
              <a:rPr lang="en-US" altLang="en-US" sz="1600" dirty="0"/>
            </a:br>
            <a:r>
              <a:rPr lang="en-CA" altLang="en-US" dirty="0"/>
              <a:t>Synchronization Connection Types</a:t>
            </a:r>
          </a:p>
        </p:txBody>
      </p:sp>
      <p:sp>
        <p:nvSpPr>
          <p:cNvPr id="8" name="Content Placeholder 2">
            <a:extLst>
              <a:ext uri="{FF2B5EF4-FFF2-40B4-BE49-F238E27FC236}">
                <a16:creationId xmlns:a16="http://schemas.microsoft.com/office/drawing/2014/main" id="{33917FE9-4F9A-44C8-A044-B2DA4869BE93}"/>
              </a:ext>
            </a:extLst>
          </p:cNvPr>
          <p:cNvSpPr>
            <a:spLocks noGrp="1"/>
          </p:cNvSpPr>
          <p:nvPr>
            <p:ph idx="1"/>
          </p:nvPr>
        </p:nvSpPr>
        <p:spPr>
          <a:xfrm>
            <a:off x="144065" y="930442"/>
            <a:ext cx="5735367" cy="4090738"/>
          </a:xfrm>
        </p:spPr>
        <p:txBody>
          <a:bodyPr/>
          <a:lstStyle/>
          <a:p>
            <a:r>
              <a:rPr lang="en-US" dirty="0"/>
              <a:t>To synchronize data between devices, the devices use USB or Wi-Fi connections.</a:t>
            </a:r>
          </a:p>
          <a:p>
            <a:r>
              <a:rPr lang="en-US" dirty="0"/>
              <a:t>Most Android devices do not have a desktop program for performing data synchronization. Most users sync with Google’s different web services.</a:t>
            </a:r>
          </a:p>
          <a:p>
            <a:r>
              <a:rPr lang="en-US" dirty="0"/>
              <a:t>iOS devices can use USB or Wi-Fi Sync to synchronize with iTunes. </a:t>
            </a:r>
          </a:p>
          <a:p>
            <a:pPr lvl="1"/>
            <a:r>
              <a:rPr lang="en-US" dirty="0"/>
              <a:t>To use Wi-Fi Sync, the iOS device must first synchronize with iTunes using a USB cable. </a:t>
            </a:r>
          </a:p>
          <a:p>
            <a:r>
              <a:rPr lang="en-US" dirty="0"/>
              <a:t>Microsoft also offers cloud storage for synchronizing data between devices through the use of OneDrive. </a:t>
            </a:r>
          </a:p>
        </p:txBody>
      </p:sp>
      <p:pic>
        <p:nvPicPr>
          <p:cNvPr id="3" name="Picture 2" descr="This figure shows a picture of the Option for Wi-Fi Sync on iOS. The two options selected are Automatically sync when this iPhone is connected and Sync with this iPhone over Wi-Fi.">
            <a:extLst>
              <a:ext uri="{FF2B5EF4-FFF2-40B4-BE49-F238E27FC236}">
                <a16:creationId xmlns:a16="http://schemas.microsoft.com/office/drawing/2014/main" id="{A82AEC27-6C89-48C3-8746-A06DD2E384DC}"/>
              </a:ext>
            </a:extLst>
          </p:cNvPr>
          <p:cNvPicPr>
            <a:picLocks noChangeAspect="1"/>
          </p:cNvPicPr>
          <p:nvPr/>
        </p:nvPicPr>
        <p:blipFill>
          <a:blip r:embed="rId4"/>
          <a:stretch>
            <a:fillRect/>
          </a:stretch>
        </p:blipFill>
        <p:spPr>
          <a:xfrm>
            <a:off x="5610499" y="1719011"/>
            <a:ext cx="3297584" cy="1705477"/>
          </a:xfrm>
          <a:prstGeom prst="rect">
            <a:avLst/>
          </a:prstGeom>
          <a:ln w="25400">
            <a:solidFill>
              <a:schemeClr val="tx1"/>
            </a:solidFill>
          </a:ln>
        </p:spPr>
      </p:pic>
    </p:spTree>
    <p:custDataLst>
      <p:tags r:id="rId1"/>
    </p:custDataLst>
    <p:extLst>
      <p:ext uri="{BB962C8B-B14F-4D97-AF65-F5344CB8AC3E}">
        <p14:creationId xmlns:p14="http://schemas.microsoft.com/office/powerpoint/2010/main" val="3553298403"/>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2982823"/>
          </a:xfrm>
        </p:spPr>
        <p:txBody>
          <a:bodyPr anchor="ctr"/>
          <a:lstStyle/>
          <a:p>
            <a:r>
              <a:rPr lang="en-US" dirty="0">
                <a:solidFill>
                  <a:schemeClr val="accent5">
                    <a:lumMod val="40000"/>
                    <a:lumOff val="60000"/>
                  </a:schemeClr>
                </a:solidFill>
              </a:rPr>
              <a:t>7.6 Preventive Maintenance for Laptops and other Mobile Devices</a:t>
            </a:r>
          </a:p>
        </p:txBody>
      </p:sp>
    </p:spTree>
    <p:custDataLst>
      <p:tags r:id="rId1"/>
    </p:custDataLst>
    <p:extLst>
      <p:ext uri="{BB962C8B-B14F-4D97-AF65-F5344CB8AC3E}">
        <p14:creationId xmlns:p14="http://schemas.microsoft.com/office/powerpoint/2010/main" val="3566924319"/>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1600" dirty="0"/>
              <a:t>Scheduled Maintenance for Laptops and other Mobile Devices</a:t>
            </a:r>
            <a:br>
              <a:rPr lang="en-US" altLang="en-US" sz="1600" dirty="0"/>
            </a:br>
            <a:r>
              <a:rPr lang="en-CA" altLang="en-US" dirty="0"/>
              <a:t>The Reason for Maintenance</a:t>
            </a:r>
          </a:p>
        </p:txBody>
      </p:sp>
      <p:sp>
        <p:nvSpPr>
          <p:cNvPr id="25603" name="Content Placeholder 2"/>
          <p:cNvSpPr>
            <a:spLocks noGrp="1"/>
          </p:cNvSpPr>
          <p:nvPr>
            <p:ph idx="1"/>
          </p:nvPr>
        </p:nvSpPr>
        <p:spPr>
          <a:xfrm>
            <a:off x="144065" y="1054100"/>
            <a:ext cx="5879746" cy="3967079"/>
          </a:xfrm>
        </p:spPr>
        <p:txBody>
          <a:bodyPr/>
          <a:lstStyle/>
          <a:p>
            <a:r>
              <a:rPr lang="en-US" dirty="0"/>
              <a:t>Because laptops and mobile devices are portable, they are used in different types of environments. </a:t>
            </a:r>
          </a:p>
          <a:p>
            <a:pPr lvl="1"/>
            <a:r>
              <a:rPr lang="en-US" dirty="0"/>
              <a:t>As a result, they are more likely than desktop computers to be exposed to harmful materials and situations, including dirt and contamination, spills, drops, excessive heat or cold, and excessive moisture. </a:t>
            </a:r>
          </a:p>
          <a:p>
            <a:r>
              <a:rPr lang="en-US" dirty="0"/>
              <a:t>In a laptop, many components are placed in a very small area directly beneath the keyboard. </a:t>
            </a:r>
          </a:p>
          <a:p>
            <a:pPr lvl="1"/>
            <a:r>
              <a:rPr lang="en-US" dirty="0"/>
              <a:t>Spilling liquid onto the keyboard can result in severe internal damage. </a:t>
            </a:r>
          </a:p>
          <a:p>
            <a:r>
              <a:rPr lang="en-US" dirty="0"/>
              <a:t>Proper care and maintenance can help laptop components run more efficiently and extend the life of the equipment.</a:t>
            </a:r>
          </a:p>
        </p:txBody>
      </p:sp>
      <p:pic>
        <p:nvPicPr>
          <p:cNvPr id="3" name="Picture 2" descr="This figure shows four pictures of mobile devices with dirty screens, broken screens, and covered in spilled coffee.">
            <a:extLst>
              <a:ext uri="{FF2B5EF4-FFF2-40B4-BE49-F238E27FC236}">
                <a16:creationId xmlns:a16="http://schemas.microsoft.com/office/drawing/2014/main" id="{F29695A0-896B-4615-BCE5-B848B85F0D52}"/>
              </a:ext>
            </a:extLst>
          </p:cNvPr>
          <p:cNvPicPr>
            <a:picLocks noChangeAspect="1"/>
          </p:cNvPicPr>
          <p:nvPr/>
        </p:nvPicPr>
        <p:blipFill>
          <a:blip r:embed="rId4"/>
          <a:stretch>
            <a:fillRect/>
          </a:stretch>
        </p:blipFill>
        <p:spPr>
          <a:xfrm>
            <a:off x="6284996" y="1393157"/>
            <a:ext cx="2076450" cy="2533650"/>
          </a:xfrm>
          <a:prstGeom prst="rect">
            <a:avLst/>
          </a:prstGeom>
        </p:spPr>
      </p:pic>
    </p:spTree>
    <p:custDataLst>
      <p:tags r:id="rId1"/>
    </p:custDataLst>
    <p:extLst>
      <p:ext uri="{BB962C8B-B14F-4D97-AF65-F5344CB8AC3E}">
        <p14:creationId xmlns:p14="http://schemas.microsoft.com/office/powerpoint/2010/main" val="150518143"/>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1600" dirty="0"/>
              <a:t>Scheduled Maintenance for Laptops and other Mobile Devices</a:t>
            </a:r>
            <a:br>
              <a:rPr lang="en-US" altLang="en-US" sz="1600" dirty="0"/>
            </a:br>
            <a:r>
              <a:rPr lang="en-CA" altLang="en-US" dirty="0"/>
              <a:t>Laptop Preventive Maintenance Program</a:t>
            </a:r>
          </a:p>
        </p:txBody>
      </p:sp>
      <p:sp>
        <p:nvSpPr>
          <p:cNvPr id="25603" name="Content Placeholder 2"/>
          <p:cNvSpPr>
            <a:spLocks noGrp="1"/>
          </p:cNvSpPr>
          <p:nvPr>
            <p:ph idx="1"/>
          </p:nvPr>
        </p:nvSpPr>
        <p:spPr>
          <a:xfrm>
            <a:off x="144065" y="1054100"/>
            <a:ext cx="8751282" cy="3967079"/>
          </a:xfrm>
        </p:spPr>
        <p:txBody>
          <a:bodyPr/>
          <a:lstStyle/>
          <a:p>
            <a:r>
              <a:rPr lang="en-US" dirty="0"/>
              <a:t>The preventive maintenance schedule for a laptop may include practices that are unique to a particular organization but should also include the standard procedures of cleaning, hard drive maintenance, and software updates.</a:t>
            </a:r>
          </a:p>
          <a:p>
            <a:r>
              <a:rPr lang="en-US" dirty="0"/>
              <a:t>Routine maintenance includes the monthly cleaning of these laptop components:</a:t>
            </a:r>
          </a:p>
          <a:p>
            <a:pPr lvl="1"/>
            <a:r>
              <a:rPr lang="en-US" dirty="0"/>
              <a:t>Exterior case</a:t>
            </a:r>
          </a:p>
          <a:p>
            <a:pPr lvl="1"/>
            <a:r>
              <a:rPr lang="en-US" dirty="0"/>
              <a:t>Cooling vents and I/O ports</a:t>
            </a:r>
          </a:p>
          <a:p>
            <a:pPr lvl="1"/>
            <a:r>
              <a:rPr lang="en-US" dirty="0"/>
              <a:t>Display </a:t>
            </a:r>
          </a:p>
          <a:p>
            <a:pPr lvl="1"/>
            <a:r>
              <a:rPr lang="en-US" dirty="0"/>
              <a:t>Keyboard </a:t>
            </a:r>
          </a:p>
          <a:p>
            <a:pPr lvl="1"/>
            <a:r>
              <a:rPr lang="en-US" dirty="0"/>
              <a:t>Touchpad</a:t>
            </a:r>
          </a:p>
          <a:p>
            <a:r>
              <a:rPr lang="en-US" dirty="0"/>
              <a:t>When cleaning a laptop, never use harsh cleaners or solutions that contain ammonia. </a:t>
            </a:r>
          </a:p>
          <a:p>
            <a:pPr lvl="1"/>
            <a:r>
              <a:rPr lang="en-US" dirty="0"/>
              <a:t>Use nonabrasive materials including compressed air, mild cleaning solutions, cotton swabs, and a soft, lint-free cloth .</a:t>
            </a:r>
          </a:p>
          <a:p>
            <a:pPr lvl="1"/>
            <a:endParaRPr lang="en-US" dirty="0"/>
          </a:p>
        </p:txBody>
      </p:sp>
    </p:spTree>
    <p:custDataLst>
      <p:tags r:id="rId1"/>
    </p:custDataLst>
    <p:extLst>
      <p:ext uri="{BB962C8B-B14F-4D97-AF65-F5344CB8AC3E}">
        <p14:creationId xmlns:p14="http://schemas.microsoft.com/office/powerpoint/2010/main" val="3449942410"/>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1600" dirty="0"/>
              <a:t>Scheduled Maintenance for Laptops and other Mobile Devices</a:t>
            </a:r>
            <a:br>
              <a:rPr lang="en-US" altLang="en-US" sz="1600" dirty="0"/>
            </a:br>
            <a:r>
              <a:rPr lang="en-CA" altLang="en-US" dirty="0"/>
              <a:t>Mobile Device Preventive Maintenance Program</a:t>
            </a:r>
          </a:p>
        </p:txBody>
      </p:sp>
      <p:sp>
        <p:nvSpPr>
          <p:cNvPr id="25603" name="Content Placeholder 2"/>
          <p:cNvSpPr>
            <a:spLocks noGrp="1"/>
          </p:cNvSpPr>
          <p:nvPr>
            <p:ph idx="1"/>
          </p:nvPr>
        </p:nvSpPr>
        <p:spPr>
          <a:xfrm>
            <a:off x="144065" y="1054100"/>
            <a:ext cx="5879746" cy="3967079"/>
          </a:xfrm>
        </p:spPr>
        <p:txBody>
          <a:bodyPr/>
          <a:lstStyle/>
          <a:p>
            <a:r>
              <a:rPr lang="en-US" dirty="0"/>
              <a:t>Mobile devices can be damaged by drops, excess moisture, heat, or cold </a:t>
            </a:r>
          </a:p>
          <a:p>
            <a:r>
              <a:rPr lang="en-US" dirty="0"/>
              <a:t>The touchscreen should be protected using a screen protector.</a:t>
            </a:r>
          </a:p>
          <a:p>
            <a:r>
              <a:rPr lang="en-US" dirty="0"/>
              <a:t>Preventative maintenance for mobile devices requires only three basic tasks: </a:t>
            </a:r>
          </a:p>
          <a:p>
            <a:pPr lvl="1"/>
            <a:r>
              <a:rPr lang="en-US" dirty="0"/>
              <a:t>Clean using a soft, lint-free cloth and cleaning solution designed for a touchscreen.</a:t>
            </a:r>
          </a:p>
          <a:p>
            <a:pPr lvl="1"/>
            <a:r>
              <a:rPr lang="en-US" dirty="0"/>
              <a:t>Back up the data to another source or to a cloud drive.</a:t>
            </a:r>
          </a:p>
          <a:p>
            <a:pPr lvl="1"/>
            <a:r>
              <a:rPr lang="en-US" dirty="0"/>
              <a:t>Update the operating system and applications when available.</a:t>
            </a:r>
          </a:p>
        </p:txBody>
      </p:sp>
      <p:pic>
        <p:nvPicPr>
          <p:cNvPr id="2" name="Picture 1" descr="This is an image of a tablet with a dirty screen.">
            <a:extLst>
              <a:ext uri="{FF2B5EF4-FFF2-40B4-BE49-F238E27FC236}">
                <a16:creationId xmlns:a16="http://schemas.microsoft.com/office/drawing/2014/main" id="{20D1C9F4-5069-48A2-82E5-A561A289C728}"/>
              </a:ext>
            </a:extLst>
          </p:cNvPr>
          <p:cNvPicPr>
            <a:picLocks noChangeAspect="1"/>
          </p:cNvPicPr>
          <p:nvPr/>
        </p:nvPicPr>
        <p:blipFill>
          <a:blip r:embed="rId4"/>
          <a:stretch>
            <a:fillRect/>
          </a:stretch>
        </p:blipFill>
        <p:spPr>
          <a:xfrm>
            <a:off x="5955659" y="1876216"/>
            <a:ext cx="3044276" cy="2322846"/>
          </a:xfrm>
          <a:prstGeom prst="rect">
            <a:avLst/>
          </a:prstGeom>
        </p:spPr>
      </p:pic>
    </p:spTree>
    <p:custDataLst>
      <p:tags r:id="rId1"/>
    </p:custDataLst>
    <p:extLst>
      <p:ext uri="{BB962C8B-B14F-4D97-AF65-F5344CB8AC3E}">
        <p14:creationId xmlns:p14="http://schemas.microsoft.com/office/powerpoint/2010/main" val="2723543962"/>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2982823"/>
          </a:xfrm>
        </p:spPr>
        <p:txBody>
          <a:bodyPr anchor="ctr"/>
          <a:lstStyle/>
          <a:p>
            <a:r>
              <a:rPr lang="en-US" dirty="0">
                <a:solidFill>
                  <a:schemeClr val="accent5">
                    <a:lumMod val="40000"/>
                    <a:lumOff val="60000"/>
                  </a:schemeClr>
                </a:solidFill>
              </a:rPr>
              <a:t>7.7 Basic Troubleshooting Process for Laptops and other Mobile Devices</a:t>
            </a:r>
          </a:p>
        </p:txBody>
      </p:sp>
    </p:spTree>
    <p:custDataLst>
      <p:tags r:id="rId1"/>
    </p:custDataLst>
    <p:extLst>
      <p:ext uri="{BB962C8B-B14F-4D97-AF65-F5344CB8AC3E}">
        <p14:creationId xmlns:p14="http://schemas.microsoft.com/office/powerpoint/2010/main" val="3829263291"/>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1600" dirty="0"/>
              <a:t>Six Steps of Troubleshooting Laptops and Other Mobile Devices</a:t>
            </a:r>
            <a:br>
              <a:rPr lang="en-US" altLang="en-US" sz="1600" dirty="0"/>
            </a:br>
            <a:r>
              <a:rPr lang="en-CA" altLang="en-US" dirty="0"/>
              <a:t>Troubleshooting Steps</a:t>
            </a:r>
          </a:p>
        </p:txBody>
      </p:sp>
      <p:pic>
        <p:nvPicPr>
          <p:cNvPr id="4" name="Picture 3" descr="This figure shows the six steps of the troubleshooting process. Step 1. Identify the problem. Step 2. Establish a theory of probable cause. Step 3. Test the theory to determine the cause. Step 4. Establish a plan of action to resolve the problem and implement the solution. Step 5. Verify full system functionality and if applicable, implement preventive measures. Step 6. Document findings, actions, and outcomes.">
            <a:extLst>
              <a:ext uri="{FF2B5EF4-FFF2-40B4-BE49-F238E27FC236}">
                <a16:creationId xmlns:a16="http://schemas.microsoft.com/office/drawing/2014/main" id="{F8316F0E-5A03-42B5-90D7-C6A6AABA7A99}"/>
              </a:ext>
            </a:extLst>
          </p:cNvPr>
          <p:cNvPicPr>
            <a:picLocks noChangeAspect="1"/>
          </p:cNvPicPr>
          <p:nvPr/>
        </p:nvPicPr>
        <p:blipFill>
          <a:blip r:embed="rId4"/>
          <a:stretch>
            <a:fillRect/>
          </a:stretch>
        </p:blipFill>
        <p:spPr>
          <a:xfrm>
            <a:off x="1474766" y="922421"/>
            <a:ext cx="6194468" cy="3760370"/>
          </a:xfrm>
          <a:prstGeom prst="rect">
            <a:avLst/>
          </a:prstGeom>
        </p:spPr>
      </p:pic>
    </p:spTree>
    <p:custDataLst>
      <p:tags r:id="rId1"/>
    </p:custDataLst>
    <p:extLst>
      <p:ext uri="{BB962C8B-B14F-4D97-AF65-F5344CB8AC3E}">
        <p14:creationId xmlns:p14="http://schemas.microsoft.com/office/powerpoint/2010/main" val="1495005316"/>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1600" dirty="0"/>
              <a:t>Six Steps of Troubleshooting Laptops and Other Mobile Devices</a:t>
            </a:r>
            <a:br>
              <a:rPr lang="en-US" altLang="en-US" sz="1600" dirty="0"/>
            </a:br>
            <a:r>
              <a:rPr lang="en-CA" altLang="en-US" dirty="0"/>
              <a:t>Identify the Problem</a:t>
            </a:r>
          </a:p>
        </p:txBody>
      </p:sp>
      <p:pic>
        <p:nvPicPr>
          <p:cNvPr id="2" name="Picture 1" descr="The figure shows a list of open-ended and closed-ended questions to ask laptop and mobile device customers. Identify the problems for laptops. Open-ended questions: What problems are you experiencing with your laptop? What software has been installed recently? What were you doing when the problem was identified? What error messages have you received? Closed-ended questions: Is the laptop under warranty? Is the laptop currently using the battery? Can the laptop operate using the AC adapter? Can the laptop boot and show the operating system desktop? Identify the Problem for Mobile Devices. Open-ended questions: What is the problem you are experiencing? What is the make and model of your mobile device? What service provider do you have? Closed-ended questions: Has this problem happened before? Has anyone else used the mobile device? Is your mobile device under warranty?">
            <a:extLst>
              <a:ext uri="{FF2B5EF4-FFF2-40B4-BE49-F238E27FC236}">
                <a16:creationId xmlns:a16="http://schemas.microsoft.com/office/drawing/2014/main" id="{C4FFDB04-9E2C-43DB-A2E6-A3F62358830C}"/>
              </a:ext>
            </a:extLst>
          </p:cNvPr>
          <p:cNvPicPr>
            <a:picLocks noChangeAspect="1"/>
          </p:cNvPicPr>
          <p:nvPr/>
        </p:nvPicPr>
        <p:blipFill>
          <a:blip r:embed="rId4"/>
          <a:stretch>
            <a:fillRect/>
          </a:stretch>
        </p:blipFill>
        <p:spPr>
          <a:xfrm>
            <a:off x="1056773" y="915481"/>
            <a:ext cx="7030453" cy="3739236"/>
          </a:xfrm>
          <a:prstGeom prst="rect">
            <a:avLst/>
          </a:prstGeom>
        </p:spPr>
      </p:pic>
    </p:spTree>
    <p:custDataLst>
      <p:tags r:id="rId1"/>
    </p:custDataLst>
    <p:extLst>
      <p:ext uri="{BB962C8B-B14F-4D97-AF65-F5344CB8AC3E}">
        <p14:creationId xmlns:p14="http://schemas.microsoft.com/office/powerpoint/2010/main" val="3960158996"/>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SLIDE_COUNT" val="11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64F994B0480E4EA0F01584F11416CF" ma:contentTypeVersion="8" ma:contentTypeDescription="Create a new document." ma:contentTypeScope="" ma:versionID="7381cd08ee6c2ffe89befd66b64a3999">
  <xsd:schema xmlns:xsd="http://www.w3.org/2001/XMLSchema" xmlns:xs="http://www.w3.org/2001/XMLSchema" xmlns:p="http://schemas.microsoft.com/office/2006/metadata/properties" xmlns:ns2="dab91150-83e4-4955-ae6a-5f526aa3d51c" targetNamespace="http://schemas.microsoft.com/office/2006/metadata/properties" ma:root="true" ma:fieldsID="6aba0d6423cb1d83b7617ebe8190a0f5" ns2:_="">
    <xsd:import namespace="dab91150-83e4-4955-ae6a-5f526aa3d51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b91150-83e4-4955-ae6a-5f526aa3d5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76BECE4-6D0E-4948-BBF8-589D683BF790}"/>
</file>

<file path=customXml/itemProps2.xml><?xml version="1.0" encoding="utf-8"?>
<ds:datastoreItem xmlns:ds="http://schemas.openxmlformats.org/officeDocument/2006/customXml" ds:itemID="{C46728E0-BE39-4F45-91D9-C5A03E4918F5}"/>
</file>

<file path=customXml/itemProps3.xml><?xml version="1.0" encoding="utf-8"?>
<ds:datastoreItem xmlns:ds="http://schemas.openxmlformats.org/officeDocument/2006/customXml" ds:itemID="{269929AA-F687-40AB-A202-4C393F004A60}"/>
</file>

<file path=docProps/app.xml><?xml version="1.0" encoding="utf-8"?>
<Properties xmlns="http://schemas.openxmlformats.org/officeDocument/2006/extended-properties" xmlns:vt="http://schemas.openxmlformats.org/officeDocument/2006/docPropsVTypes">
  <Template>Default Theme</Template>
  <TotalTime>19134</TotalTime>
  <Words>9664</Words>
  <Application>Microsoft Office PowerPoint</Application>
  <PresentationFormat>On-screen Show (16:9)</PresentationFormat>
  <Paragraphs>1263</Paragraphs>
  <Slides>119</Slides>
  <Notes>119</Notes>
  <HiddenSlides>18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119</vt:i4>
      </vt:variant>
    </vt:vector>
  </HeadingPairs>
  <TitlesOfParts>
    <vt:vector size="127" baseType="lpstr">
      <vt:lpstr>ＭＳ Ｐゴシック</vt:lpstr>
      <vt:lpstr>Arial</vt:lpstr>
      <vt:lpstr>Calibri</vt:lpstr>
      <vt:lpstr>CiscoSans</vt:lpstr>
      <vt:lpstr>CiscoSans ExtraLight</vt:lpstr>
      <vt:lpstr>CiscoSans Thin</vt:lpstr>
      <vt:lpstr>Wingdings</vt:lpstr>
      <vt:lpstr>Default Theme</vt:lpstr>
      <vt:lpstr>Chapter 7: Laptops and Other Mobile Devices</vt:lpstr>
      <vt:lpstr>Instructor Materials – Chapter 7 Planning Guide</vt:lpstr>
      <vt:lpstr>Chapter 7: Laptops and Other Mobile Devices</vt:lpstr>
      <vt:lpstr>Check Your Understanding and What Do You Already Know? </vt:lpstr>
      <vt:lpstr>Chapter 7: Activities</vt:lpstr>
      <vt:lpstr>Chapter 7: Activities (Cont.)</vt:lpstr>
      <vt:lpstr>Chapter 7: Activities (Cont.)</vt:lpstr>
      <vt:lpstr>Chapter 7: Activities (Cont.)</vt:lpstr>
      <vt:lpstr>Chapter 7: Assessment</vt:lpstr>
      <vt:lpstr>Chapter 7: Best Practices</vt:lpstr>
      <vt:lpstr>Chapter 7: Best Practices (Cont.)</vt:lpstr>
      <vt:lpstr>Chapter 7: Best Practices (Cont.)</vt:lpstr>
      <vt:lpstr>Chapter 7: Additional Help</vt:lpstr>
      <vt:lpstr>Chapter 7: Laptops and Other Mobile Devices</vt:lpstr>
      <vt:lpstr>Chapter 7 - Sections &amp; Objectives</vt:lpstr>
      <vt:lpstr>Chapter 7 - Sections &amp; Objectives (Cont.)</vt:lpstr>
      <vt:lpstr>7.1 Characteristics of Laptops and Other Mobile Devices</vt:lpstr>
      <vt:lpstr>Mobile Device Overview Mobility</vt:lpstr>
      <vt:lpstr>Mobile Device Overview Laptops</vt:lpstr>
      <vt:lpstr>Mobile Device Overview Smartphone Characteristics</vt:lpstr>
      <vt:lpstr>Mobile Device Overview Smartphone Features</vt:lpstr>
      <vt:lpstr>Mobile Device Overview Tablets and E-Readers</vt:lpstr>
      <vt:lpstr>Mobile Device Overview Tablets and E-Readers (Cont.)</vt:lpstr>
      <vt:lpstr>Mobile Device Overview Wearables: Smartwatches and Fitness Trackers</vt:lpstr>
      <vt:lpstr>Mobile Device Overview Wearables: Augmented and Virtual Realities</vt:lpstr>
      <vt:lpstr>Mobile Device Overview Lab – Mobile Device Information</vt:lpstr>
      <vt:lpstr>Laptop Components Video Explanation – External Features Unique to Laptops</vt:lpstr>
      <vt:lpstr>Laptop Components Video Explanation – Common Input Devices and LEDs in Laptops</vt:lpstr>
      <vt:lpstr>Laptop Components Motherboards</vt:lpstr>
      <vt:lpstr>Laptop Components Internal Components</vt:lpstr>
      <vt:lpstr>Laptop Components Special Function Keys</vt:lpstr>
      <vt:lpstr>Laptop Components Video Explanation – Docking Station versus Port Replicator</vt:lpstr>
      <vt:lpstr>Laptop Components Lab – Research Docking Stations and Port Replicators</vt:lpstr>
      <vt:lpstr>Laptop Display Components LCD, LED, and OLED Displays</vt:lpstr>
      <vt:lpstr>Laptop Display Components Laptop Display Features</vt:lpstr>
      <vt:lpstr>Laptop Display Components Backlights and Inverters</vt:lpstr>
      <vt:lpstr>Laptop Display Components Wi-Fi Antenna Connectors</vt:lpstr>
      <vt:lpstr>Laptop Display Components Webcam and Microphone</vt:lpstr>
      <vt:lpstr>7.2 Laptop Configuration</vt:lpstr>
      <vt:lpstr>Power Settings Configuration Power Management</vt:lpstr>
      <vt:lpstr>Power Settings Configuration Managing ACPI Settings in the BIOS</vt:lpstr>
      <vt:lpstr>Power Settings Configuration Video Demonstration – Managing Laptop Power Options</vt:lpstr>
      <vt:lpstr>Wireless Configuration Bluetooth</vt:lpstr>
      <vt:lpstr>Wireless Configuration Bluetooth Laptop Connections</vt:lpstr>
      <vt:lpstr>Wireless Configuration Video Demonstration – Bluetooth Configuration</vt:lpstr>
      <vt:lpstr>Wireless Configuration Cellular WAN</vt:lpstr>
      <vt:lpstr>Wireless Configuration Wi-Fi</vt:lpstr>
      <vt:lpstr>Wireless Configuration Video Demonstration – Wi-Fi Configuration</vt:lpstr>
      <vt:lpstr>7.3 Laptop Hardware and Component Installation and Configuration</vt:lpstr>
      <vt:lpstr>Expansion Slots Express Cards</vt:lpstr>
      <vt:lpstr>Expansion Slots Flash Memory</vt:lpstr>
      <vt:lpstr>Expansion Slots Smart Card Reader</vt:lpstr>
      <vt:lpstr>Expansion Slots SODIMM Memory</vt:lpstr>
      <vt:lpstr>Expansion Slots Video Demonstration – Install SODIMM</vt:lpstr>
      <vt:lpstr>Replacing Laptop Components Overview of Hardware Replacement</vt:lpstr>
      <vt:lpstr>Replacing Laptop Components Keyboard Replacement</vt:lpstr>
      <vt:lpstr>Replacing Laptop Components Screen Replacement</vt:lpstr>
      <vt:lpstr>Replacing Laptop Components Lab- Research Laptop Screens</vt:lpstr>
      <vt:lpstr>Replacing Laptop Components Power</vt:lpstr>
      <vt:lpstr>Replacing Laptop Components Video Demonstration – DC Jack Replacement</vt:lpstr>
      <vt:lpstr>Replacing Laptop Components Lab- Research Laptop Batteries</vt:lpstr>
      <vt:lpstr>Replacing Laptop Components Internal Storage and Optical Drive</vt:lpstr>
      <vt:lpstr>Replacing Laptop Components Video Demonstration – Internal Storage and Optical Drive Replacement</vt:lpstr>
      <vt:lpstr>Replacing Laptop Components Lab- Research Laptop Drives</vt:lpstr>
      <vt:lpstr>Replacing Laptop Components Video Demonstration – Wireless Card Replacement</vt:lpstr>
      <vt:lpstr>Replacing Laptop Components Video Demonstration – Speakers Replacement</vt:lpstr>
      <vt:lpstr>Replacing Laptop Components Video Demonstration – CPU Replacement</vt:lpstr>
      <vt:lpstr>Replacing Laptop Components Video Demonstration – Motherboard Replacement</vt:lpstr>
      <vt:lpstr>Replacing Laptop Components Video Demonstration – Plastic Frames</vt:lpstr>
      <vt:lpstr>7.4 Other Mobile Device Hardware</vt:lpstr>
      <vt:lpstr>Other Mobile Device Hardware Cell Phone Parts</vt:lpstr>
      <vt:lpstr>Other Mobile Device Hardware Wired Connectivity</vt:lpstr>
      <vt:lpstr>Other Mobile Device Hardware Wireless Connections and Shared Internet Connections</vt:lpstr>
      <vt:lpstr>Specialty Mobile Devices Wearable Devices</vt:lpstr>
      <vt:lpstr>Specialty Mobile Devices Specialty Devices</vt:lpstr>
      <vt:lpstr>7.5 Network Connectivity and Email</vt:lpstr>
      <vt:lpstr>Wireless and Cellular Data Networks Wireless Data Networks</vt:lpstr>
      <vt:lpstr>Wireless and Cellular Data Networks Lab- Mobile Wi-Fi</vt:lpstr>
      <vt:lpstr>Wireless and Cellular Data Networks Cellular Communication Standards</vt:lpstr>
      <vt:lpstr>Wireless and Cellular Data Networks Airplane Mode</vt:lpstr>
      <vt:lpstr>Wireless and Cellular Data Networks Hotspot</vt:lpstr>
      <vt:lpstr>Bluetooth Bluetooth for Mobile Devices</vt:lpstr>
      <vt:lpstr>Wireless and Cellular Data Networks Bluetooth Pairing</vt:lpstr>
      <vt:lpstr>Configuring Email Introduction to Email</vt:lpstr>
      <vt:lpstr>Configuring Email Introduction to Email (Cont.)</vt:lpstr>
      <vt:lpstr>Configuring Email Introduction to Email (Cont.)</vt:lpstr>
      <vt:lpstr>Configuring Email Android Email Configuration</vt:lpstr>
      <vt:lpstr>Configuring Email iOS Email Configuration</vt:lpstr>
      <vt:lpstr>Configuring Email Internet Email</vt:lpstr>
      <vt:lpstr>Mobile Device Synchronization Types of Data to Synchronize</vt:lpstr>
      <vt:lpstr>Mobile Device Synchronization Enabling Synchronization</vt:lpstr>
      <vt:lpstr>Mobile Device Synchronization Synchronization Connection Types</vt:lpstr>
      <vt:lpstr>7.6 Preventive Maintenance for Laptops and other Mobile Devices</vt:lpstr>
      <vt:lpstr>Scheduled Maintenance for Laptops and other Mobile Devices The Reason for Maintenance</vt:lpstr>
      <vt:lpstr>Scheduled Maintenance for Laptops and other Mobile Devices Laptop Preventive Maintenance Program</vt:lpstr>
      <vt:lpstr>Scheduled Maintenance for Laptops and other Mobile Devices Mobile Device Preventive Maintenance Program</vt:lpstr>
      <vt:lpstr>7.7 Basic Troubleshooting Process for Laptops and other Mobile Devices</vt:lpstr>
      <vt:lpstr>Six Steps of Troubleshooting Laptops and Other Mobile Devices Troubleshooting Steps</vt:lpstr>
      <vt:lpstr>Six Steps of Troubleshooting Laptops and Other Mobile Devices Identify the Problem</vt:lpstr>
      <vt:lpstr>Six Steps of Troubleshooting Laptops and Other Mobile Devices Establish a Theory of Probable Cause</vt:lpstr>
      <vt:lpstr>Six Steps of Troubleshooting Laptops and Other Mobile Devices Test the Theory to Determine Cause</vt:lpstr>
      <vt:lpstr>Six Steps of Troubleshooting Laptops and Other Mobile Devices Establish a Plan of Action to Resolve the Problem and Implement the Solution </vt:lpstr>
      <vt:lpstr>Six Steps of Troubleshooting Laptops and Other Mobile Devices Verify Full System Functionality and if Applicable Implement Preventive Measures</vt:lpstr>
      <vt:lpstr>Six Steps of Troubleshooting Laptops and Other Mobile Devices Document Findings, Actions, and Outcomes</vt:lpstr>
      <vt:lpstr>Common Problems and Solutions for Laptops and other Mobile Devices Identify Common Problems and Solutions</vt:lpstr>
      <vt:lpstr>Basic Troubleshooting for Laptops and Other Mobile Devices Common Problems and Solutions for Laptops and Other Mobile Devices</vt:lpstr>
      <vt:lpstr>Basic Troubleshooting for Laptops and Other Mobile Devices Common Problems and Solutions for Other Mobile Devices</vt:lpstr>
      <vt:lpstr>Common Problems and Solutions for Laptops and other Mobile Devices Lab – Research Laptop Problems</vt:lpstr>
      <vt:lpstr>Common Problems and Solutions for Laptops and other Mobile Devices Lab – Gather Information from the Customer</vt:lpstr>
      <vt:lpstr>Common Problems and Solutions for Laptops and other Mobile Devices Lab – Investigate Support Websites </vt:lpstr>
      <vt:lpstr>7.8 Chapter Summary</vt:lpstr>
      <vt:lpstr>Conclusion Chapter 7: Laptops and Other Mobile Devices</vt:lpstr>
      <vt:lpstr>Section 7.1 New Terms and Commands</vt:lpstr>
      <vt:lpstr>Section 7.2 New Terms and Commands</vt:lpstr>
      <vt:lpstr>Section 7.3 New Terms and Commands</vt:lpstr>
      <vt:lpstr>Section 7.4 New Terms and Commands</vt:lpstr>
      <vt:lpstr>Section 7.5 New Terms and Commands</vt:lpstr>
      <vt:lpstr>Section 7.6 New Terms and Commands</vt:lpstr>
      <vt:lpstr>Section 7.7 New Terms and Commands</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Sue Livingston -X (suliving - UNICON INC at Cisco)</cp:lastModifiedBy>
  <cp:revision>951</cp:revision>
  <dcterms:created xsi:type="dcterms:W3CDTF">2016-08-22T22:27:36Z</dcterms:created>
  <dcterms:modified xsi:type="dcterms:W3CDTF">2019-07-23T20:18:53Z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BB2EA10C-DEAD-4E9E-B2BD-2BABBCF5B171</vt:lpwstr>
  </property>
  <property fmtid="{D5CDD505-2E9C-101B-9397-08002B2CF9AE}" pid="9" name="ArticulatePath">
    <vt:lpwstr>ITE_Ch7_jv_jg</vt:lpwstr>
  </property>
  <property fmtid="{D5CDD505-2E9C-101B-9397-08002B2CF9AE}" pid="10" name="ContentTypeId">
    <vt:lpwstr>0x0101002D64F994B0480E4EA0F01584F11416CF</vt:lpwstr>
  </property>
</Properties>
</file>